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notesMasterIdLst>
    <p:notesMasterId r:id="rId63"/>
  </p:notesMasterIdLst>
  <p:sldIdLst>
    <p:sldId id="321" r:id="rId2"/>
    <p:sldId id="323" r:id="rId3"/>
    <p:sldId id="302" r:id="rId4"/>
    <p:sldId id="257" r:id="rId5"/>
    <p:sldId id="260" r:id="rId6"/>
    <p:sldId id="258" r:id="rId7"/>
    <p:sldId id="259" r:id="rId8"/>
    <p:sldId id="263" r:id="rId9"/>
    <p:sldId id="304" r:id="rId10"/>
    <p:sldId id="261" r:id="rId11"/>
    <p:sldId id="303" r:id="rId12"/>
    <p:sldId id="264" r:id="rId13"/>
    <p:sldId id="265" r:id="rId14"/>
    <p:sldId id="266" r:id="rId15"/>
    <p:sldId id="268" r:id="rId16"/>
    <p:sldId id="269" r:id="rId17"/>
    <p:sldId id="271" r:id="rId18"/>
    <p:sldId id="273" r:id="rId19"/>
    <p:sldId id="272" r:id="rId20"/>
    <p:sldId id="276" r:id="rId21"/>
    <p:sldId id="296" r:id="rId22"/>
    <p:sldId id="275" r:id="rId23"/>
    <p:sldId id="277" r:id="rId24"/>
    <p:sldId id="278" r:id="rId25"/>
    <p:sldId id="279" r:id="rId26"/>
    <p:sldId id="325" r:id="rId27"/>
    <p:sldId id="280" r:id="rId28"/>
    <p:sldId id="281" r:id="rId29"/>
    <p:sldId id="290" r:id="rId30"/>
    <p:sldId id="293" r:id="rId31"/>
    <p:sldId id="294" r:id="rId32"/>
    <p:sldId id="311" r:id="rId33"/>
    <p:sldId id="312" r:id="rId34"/>
    <p:sldId id="292" r:id="rId35"/>
    <p:sldId id="291" r:id="rId36"/>
    <p:sldId id="289" r:id="rId37"/>
    <p:sldId id="282" r:id="rId38"/>
    <p:sldId id="283" r:id="rId39"/>
    <p:sldId id="284" r:id="rId40"/>
    <p:sldId id="288" r:id="rId41"/>
    <p:sldId id="295" r:id="rId42"/>
    <p:sldId id="313" r:id="rId43"/>
    <p:sldId id="297" r:id="rId44"/>
    <p:sldId id="298" r:id="rId45"/>
    <p:sldId id="299" r:id="rId46"/>
    <p:sldId id="307" r:id="rId47"/>
    <p:sldId id="300" r:id="rId48"/>
    <p:sldId id="310" r:id="rId49"/>
    <p:sldId id="306" r:id="rId50"/>
    <p:sldId id="309" r:id="rId51"/>
    <p:sldId id="308" r:id="rId52"/>
    <p:sldId id="320" r:id="rId53"/>
    <p:sldId id="314" r:id="rId54"/>
    <p:sldId id="315" r:id="rId55"/>
    <p:sldId id="316" r:id="rId56"/>
    <p:sldId id="317" r:id="rId57"/>
    <p:sldId id="319" r:id="rId58"/>
    <p:sldId id="318" r:id="rId59"/>
    <p:sldId id="322" r:id="rId60"/>
    <p:sldId id="301" r:id="rId61"/>
    <p:sldId id="324" r:id="rId6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70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38" autoAdjust="0"/>
  </p:normalViewPr>
  <p:slideViewPr>
    <p:cSldViewPr>
      <p:cViewPr varScale="1">
        <p:scale>
          <a:sx n="62" d="100"/>
          <a:sy n="62" d="100"/>
        </p:scale>
        <p:origin x="1400" y="6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9" d="100"/>
          <a:sy n="69" d="100"/>
        </p:scale>
        <p:origin x="-256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CFFF9C-1B2E-4EFA-B369-B793D8976200}" type="datetimeFigureOut">
              <a:rPr lang="ru-RU" smtClean="0"/>
              <a:t>12.10.2020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01C513-57E5-495D-BD9B-C86CC576965D}" type="slidenum">
              <a:rPr lang="ru-RU" smtClean="0"/>
              <a:t>‹#›</a:t>
            </a:fld>
            <a:endParaRPr lang="ru-RU"/>
          </a:p>
        </p:txBody>
      </p:sp>
    </p:spTree>
    <p:extLst>
      <p:ext uri="{BB962C8B-B14F-4D97-AF65-F5344CB8AC3E}">
        <p14:creationId xmlns:p14="http://schemas.microsoft.com/office/powerpoint/2010/main" val="2183368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701C513-57E5-495D-BD9B-C86CC576965D}" type="slidenum">
              <a:rPr lang="ru-RU" smtClean="0"/>
              <a:t>4</a:t>
            </a:fld>
            <a:endParaRPr lang="ru-RU"/>
          </a:p>
        </p:txBody>
      </p:sp>
    </p:spTree>
    <p:extLst>
      <p:ext uri="{BB962C8B-B14F-4D97-AF65-F5344CB8AC3E}">
        <p14:creationId xmlns:p14="http://schemas.microsoft.com/office/powerpoint/2010/main" val="2771569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701C513-57E5-495D-BD9B-C86CC576965D}" type="slidenum">
              <a:rPr lang="ru-RU" smtClean="0"/>
              <a:t>20</a:t>
            </a:fld>
            <a:endParaRPr lang="ru-RU"/>
          </a:p>
        </p:txBody>
      </p:sp>
    </p:spTree>
    <p:extLst>
      <p:ext uri="{BB962C8B-B14F-4D97-AF65-F5344CB8AC3E}">
        <p14:creationId xmlns:p14="http://schemas.microsoft.com/office/powerpoint/2010/main" val="528201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701C513-57E5-495D-BD9B-C86CC576965D}" type="slidenum">
              <a:rPr lang="ru-RU" smtClean="0"/>
              <a:t>34</a:t>
            </a:fld>
            <a:endParaRPr lang="ru-RU"/>
          </a:p>
        </p:txBody>
      </p:sp>
    </p:spTree>
    <p:extLst>
      <p:ext uri="{BB962C8B-B14F-4D97-AF65-F5344CB8AC3E}">
        <p14:creationId xmlns:p14="http://schemas.microsoft.com/office/powerpoint/2010/main" val="1384589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CAFD8964-D37D-4E8D-9C2C-AB5F070954DD}" type="datetimeFigureOut">
              <a:rPr lang="ru-RU" smtClean="0"/>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13385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AFD8964-D37D-4E8D-9C2C-AB5F070954DD}" type="datetimeFigureOut">
              <a:rPr lang="ru-RU" smtClean="0"/>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722781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CAFD8964-D37D-4E8D-9C2C-AB5F070954DD}" type="datetimeFigureOut">
              <a:rPr lang="ru-RU" smtClean="0"/>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60777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CAFD8964-D37D-4E8D-9C2C-AB5F070954DD}" type="datetimeFigureOut">
              <a:rPr lang="ru-RU" smtClean="0"/>
              <a:t>12.10.2020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119160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CAFD8964-D37D-4E8D-9C2C-AB5F070954DD}" type="datetimeFigureOut">
              <a:rPr lang="ru-RU" smtClean="0"/>
              <a:t>12.10.2020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3885045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CAFD8964-D37D-4E8D-9C2C-AB5F070954DD}" type="datetimeFigureOut">
              <a:rPr lang="ru-RU" smtClean="0"/>
              <a:t>12.10.2020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95039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AFD8964-D37D-4E8D-9C2C-AB5F070954DD}" type="datetimeFigureOut">
              <a:rPr lang="ru-RU" smtClean="0"/>
              <a:t>12.10.2020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3510802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CAFD8964-D37D-4E8D-9C2C-AB5F070954DD}" type="datetimeFigureOut">
              <a:rPr lang="ru-RU" smtClean="0"/>
              <a:t>12.10.2020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401418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CAFD8964-D37D-4E8D-9C2C-AB5F070954DD}" type="datetimeFigureOut">
              <a:rPr lang="ru-RU" smtClean="0"/>
              <a:t>12.10.2020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3155016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AFD8964-D37D-4E8D-9C2C-AB5F070954DD}" type="datetimeFigureOut">
              <a:rPr lang="ru-RU" smtClean="0"/>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2322801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AFD8964-D37D-4E8D-9C2C-AB5F070954DD}" type="datetimeFigureOut">
              <a:rPr lang="ru-RU" smtClean="0"/>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0F03D9-6A88-41CC-B9D3-2D342F6E7BAF}" type="slidenum">
              <a:rPr lang="ru-RU" smtClean="0"/>
              <a:t>‹#›</a:t>
            </a:fld>
            <a:endParaRPr lang="ru-RU"/>
          </a:p>
        </p:txBody>
      </p:sp>
    </p:spTree>
    <p:extLst>
      <p:ext uri="{BB962C8B-B14F-4D97-AF65-F5344CB8AC3E}">
        <p14:creationId xmlns:p14="http://schemas.microsoft.com/office/powerpoint/2010/main" val="1899807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D8964-D37D-4E8D-9C2C-AB5F070954DD}" type="datetimeFigureOut">
              <a:rPr lang="ru-RU" smtClean="0"/>
              <a:t>12.10.2020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F03D9-6A88-41CC-B9D3-2D342F6E7BAF}" type="slidenum">
              <a:rPr lang="ru-RU" smtClean="0"/>
              <a:t>‹#›</a:t>
            </a:fld>
            <a:endParaRPr lang="ru-RU"/>
          </a:p>
        </p:txBody>
      </p:sp>
    </p:spTree>
    <p:extLst>
      <p:ext uri="{BB962C8B-B14F-4D97-AF65-F5344CB8AC3E}">
        <p14:creationId xmlns:p14="http://schemas.microsoft.com/office/powerpoint/2010/main" val="24674040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hyperlink" Target="http://www.darchik.ru/mobile_soft/1489-dengi-obezyany-i-prostituciya-interesnejshij-yeksperiment.html" TargetMode="Externa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7.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5.wmf"/><Relationship Id="rId4" Type="http://schemas.openxmlformats.org/officeDocument/2006/relationships/oleObject" Target="../embeddings/oleObject3.bin"/></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www.kpe.ru/files/pdf/2015/Ekonomika_innovatsionnogo_razvitia_Velichko_Efimov_Zaznobin.pdf" TargetMode="External"/><Relationship Id="rId1" Type="http://schemas.openxmlformats.org/officeDocument/2006/relationships/slideLayout" Target="../slideLayouts/slideLayout2.xml"/><Relationship Id="rId4" Type="http://schemas.openxmlformats.org/officeDocument/2006/relationships/hyperlink" Target="http://economics-lib.ru/books/item/f00/s00/z0000012/"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88" y="-27384"/>
            <a:ext cx="9270000" cy="7416000"/>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5012" y="836712"/>
            <a:ext cx="3127399" cy="3210323"/>
          </a:xfrm>
          <a:prstGeom prst="rect">
            <a:avLst/>
          </a:prstGeom>
        </p:spPr>
      </p:pic>
      <p:sp>
        <p:nvSpPr>
          <p:cNvPr id="4" name="TextBox 3"/>
          <p:cNvSpPr txBox="1"/>
          <p:nvPr/>
        </p:nvSpPr>
        <p:spPr>
          <a:xfrm>
            <a:off x="-26305" y="4175209"/>
            <a:ext cx="9144000" cy="2062103"/>
          </a:xfrm>
          <a:prstGeom prst="rect">
            <a:avLst/>
          </a:prstGeom>
          <a:noFill/>
        </p:spPr>
        <p:txBody>
          <a:bodyPr wrap="square" rtlCol="0">
            <a:spAutoFit/>
          </a:bodyPr>
          <a:lstStyle/>
          <a:p>
            <a:pPr algn="ctr"/>
            <a:r>
              <a:rPr lang="ru-RU" sz="3200" dirty="0">
                <a:solidFill>
                  <a:srgbClr val="FF0000"/>
                </a:solidFill>
                <a:latin typeface="Arial Black" panose="020B0A04020102020204" pitchFamily="34" charset="0"/>
              </a:rPr>
              <a:t>Две концепции денег: </a:t>
            </a:r>
            <a:br>
              <a:rPr lang="ru-RU" sz="3200" dirty="0">
                <a:solidFill>
                  <a:srgbClr val="FF0000"/>
                </a:solidFill>
                <a:latin typeface="Arial Black" panose="020B0A04020102020204" pitchFamily="34" charset="0"/>
              </a:rPr>
            </a:br>
            <a:r>
              <a:rPr lang="ru-RU" sz="3200" dirty="0">
                <a:solidFill>
                  <a:srgbClr val="FF0000"/>
                </a:solidFill>
                <a:latin typeface="Arial Black" panose="020B0A04020102020204" pitchFamily="34" charset="0"/>
              </a:rPr>
              <a:t>возможности развития общества</a:t>
            </a:r>
            <a:br>
              <a:rPr lang="ru-RU" sz="3200" dirty="0">
                <a:solidFill>
                  <a:srgbClr val="FF0000"/>
                </a:solidFill>
                <a:latin typeface="Arial Black" panose="020B0A04020102020204" pitchFamily="34" charset="0"/>
              </a:rPr>
            </a:br>
            <a:r>
              <a:rPr lang="ru-RU" sz="3200" dirty="0">
                <a:solidFill>
                  <a:srgbClr val="FF0000"/>
                </a:solidFill>
                <a:latin typeface="Arial Black" panose="020B0A04020102020204" pitchFamily="34" charset="0"/>
              </a:rPr>
              <a:t>на основе каждой из них</a:t>
            </a:r>
            <a:endParaRPr lang="ru-RU" sz="3200" dirty="0">
              <a:solidFill>
                <a:srgbClr val="FF0000"/>
              </a:solidFill>
            </a:endParaRPr>
          </a:p>
          <a:p>
            <a:endParaRPr lang="ru-RU" sz="3200" dirty="0">
              <a:solidFill>
                <a:srgbClr val="FFFF00"/>
              </a:solidFill>
            </a:endParaRPr>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245" cy="768033"/>
          </a:xfrm>
          <a:prstGeom prst="rect">
            <a:avLst/>
          </a:prstGeom>
        </p:spPr>
      </p:pic>
      <p:sp>
        <p:nvSpPr>
          <p:cNvPr id="6" name="TextBox 5"/>
          <p:cNvSpPr txBox="1"/>
          <p:nvPr/>
        </p:nvSpPr>
        <p:spPr>
          <a:xfrm>
            <a:off x="107504" y="1052736"/>
            <a:ext cx="2736304" cy="1754326"/>
          </a:xfrm>
          <a:prstGeom prst="rect">
            <a:avLst/>
          </a:prstGeom>
          <a:noFill/>
        </p:spPr>
        <p:txBody>
          <a:bodyPr wrap="square" rtlCol="0">
            <a:spAutoFit/>
          </a:bodyPr>
          <a:lstStyle/>
          <a:p>
            <a:r>
              <a:rPr lang="ru-RU" dirty="0">
                <a:solidFill>
                  <a:schemeClr val="bg1"/>
                </a:solidFill>
              </a:rPr>
              <a:t>Праведно:  </a:t>
            </a:r>
            <a:br>
              <a:rPr lang="ru-RU" dirty="0">
                <a:solidFill>
                  <a:schemeClr val="bg1"/>
                </a:solidFill>
              </a:rPr>
            </a:br>
            <a:r>
              <a:rPr lang="ru-RU" dirty="0">
                <a:solidFill>
                  <a:schemeClr val="bg1"/>
                </a:solidFill>
              </a:rPr>
              <a:t>помнить, чувствовать,          мыслить,	 действовать </a:t>
            </a:r>
            <a:br>
              <a:rPr lang="ru-RU" dirty="0">
                <a:solidFill>
                  <a:schemeClr val="bg1"/>
                </a:solidFill>
              </a:rPr>
            </a:br>
            <a:r>
              <a:rPr lang="ru-RU" dirty="0">
                <a:solidFill>
                  <a:schemeClr val="bg1"/>
                </a:solidFill>
              </a:rPr>
              <a:t>= Преображенье всей Земли</a:t>
            </a:r>
          </a:p>
          <a:p>
            <a:endParaRPr lang="ru-RU" dirty="0"/>
          </a:p>
        </p:txBody>
      </p:sp>
      <p:sp>
        <p:nvSpPr>
          <p:cNvPr id="7" name="TextBox 6"/>
          <p:cNvSpPr txBox="1"/>
          <p:nvPr/>
        </p:nvSpPr>
        <p:spPr>
          <a:xfrm>
            <a:off x="6660232" y="6516052"/>
            <a:ext cx="2016224" cy="369332"/>
          </a:xfrm>
          <a:prstGeom prst="rect">
            <a:avLst/>
          </a:prstGeom>
          <a:noFill/>
        </p:spPr>
        <p:txBody>
          <a:bodyPr wrap="square" rtlCol="0">
            <a:spAutoFit/>
          </a:bodyPr>
          <a:lstStyle/>
          <a:p>
            <a:r>
              <a:rPr lang="ru-RU" dirty="0">
                <a:solidFill>
                  <a:schemeClr val="bg1"/>
                </a:solidFill>
              </a:rPr>
              <a:t>2 – 11 марта 2019</a:t>
            </a:r>
          </a:p>
        </p:txBody>
      </p:sp>
    </p:spTree>
    <p:extLst>
      <p:ext uri="{BB962C8B-B14F-4D97-AF65-F5344CB8AC3E}">
        <p14:creationId xmlns:p14="http://schemas.microsoft.com/office/powerpoint/2010/main" val="3237389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967" y="764704"/>
            <a:ext cx="8589640" cy="5472608"/>
          </a:xfrm>
        </p:spPr>
        <p:txBody>
          <a:bodyPr>
            <a:normAutofit fontScale="90000"/>
          </a:bodyPr>
          <a:lstStyle/>
          <a:p>
            <a:r>
              <a:rPr lang="ru-RU" dirty="0">
                <a:solidFill>
                  <a:srgbClr val="003399"/>
                </a:solidFill>
              </a:rPr>
              <a:t>Презентация для медитации —самостоятельного мировосприятия  и размышлений о смысле Жизни.</a:t>
            </a:r>
            <a:br>
              <a:rPr lang="ru-RU" dirty="0">
                <a:solidFill>
                  <a:srgbClr val="003399"/>
                </a:solidFill>
              </a:rPr>
            </a:br>
            <a:br>
              <a:rPr lang="ru-RU" dirty="0">
                <a:solidFill>
                  <a:srgbClr val="003399"/>
                </a:solidFill>
              </a:rPr>
            </a:br>
            <a:r>
              <a:rPr lang="ru-RU" dirty="0">
                <a:solidFill>
                  <a:srgbClr val="003399"/>
                </a:solidFill>
              </a:rPr>
              <a:t>«Толстые книги» читать долго. Картинки позволяют показать многое быстрее; тезисы позволяют указать на многое кратко, </a:t>
            </a:r>
            <a:br>
              <a:rPr lang="ru-RU" dirty="0">
                <a:solidFill>
                  <a:srgbClr val="003399"/>
                </a:solidFill>
              </a:rPr>
            </a:br>
            <a:r>
              <a:rPr lang="ru-RU" dirty="0">
                <a:solidFill>
                  <a:srgbClr val="003399"/>
                </a:solidFill>
              </a:rPr>
              <a:t>но всё равно придётся прочувствовать жизнь и поразмышлять…</a:t>
            </a:r>
          </a:p>
        </p:txBody>
      </p:sp>
      <p:sp>
        <p:nvSpPr>
          <p:cNvPr id="4" name="Номер слайда 3"/>
          <p:cNvSpPr>
            <a:spLocks noGrp="1"/>
          </p:cNvSpPr>
          <p:nvPr>
            <p:ph type="sldNum" sz="quarter" idx="12"/>
          </p:nvPr>
        </p:nvSpPr>
        <p:spPr/>
        <p:txBody>
          <a:bodyPr/>
          <a:lstStyle/>
          <a:p>
            <a:fld id="{DDBBCA50-D00C-4B6C-8FA8-4A11A39A5F00}" type="slidenum">
              <a:rPr lang="ru-RU" smtClean="0"/>
              <a:t>2</a:t>
            </a:fld>
            <a:endParaRPr lang="ru-RU"/>
          </a:p>
        </p:txBody>
      </p:sp>
    </p:spTree>
    <p:extLst>
      <p:ext uri="{BB962C8B-B14F-4D97-AF65-F5344CB8AC3E}">
        <p14:creationId xmlns:p14="http://schemas.microsoft.com/office/powerpoint/2010/main" val="607719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60648"/>
            <a:ext cx="4932040" cy="2808312"/>
          </a:xfrm>
        </p:spPr>
        <p:txBody>
          <a:bodyPr>
            <a:noAutofit/>
          </a:bodyPr>
          <a:lstStyle/>
          <a:p>
            <a:r>
              <a:rPr lang="ru-RU" sz="2000" b="1" dirty="0">
                <a:solidFill>
                  <a:srgbClr val="FF0000"/>
                </a:solidFill>
              </a:rPr>
              <a:t>Кризис не может быть разрешён </a:t>
            </a:r>
            <a:br>
              <a:rPr lang="ru-RU" sz="2000" b="1" dirty="0">
                <a:solidFill>
                  <a:srgbClr val="FF0000"/>
                </a:solidFill>
              </a:rPr>
            </a:br>
            <a:r>
              <a:rPr lang="ru-RU" sz="2000" b="1" dirty="0">
                <a:solidFill>
                  <a:srgbClr val="FF0000"/>
                </a:solidFill>
              </a:rPr>
              <a:t>на основе миропонимания, </a:t>
            </a:r>
            <a:br>
              <a:rPr lang="ru-RU" sz="2000" b="1" dirty="0">
                <a:solidFill>
                  <a:srgbClr val="FF0000"/>
                </a:solidFill>
              </a:rPr>
            </a:br>
            <a:r>
              <a:rPr lang="ru-RU" sz="2000" b="1" dirty="0">
                <a:solidFill>
                  <a:srgbClr val="FF0000"/>
                </a:solidFill>
              </a:rPr>
              <a:t>которое его породило.</a:t>
            </a:r>
            <a:br>
              <a:rPr lang="ru-RU" sz="2000" b="1" dirty="0">
                <a:solidFill>
                  <a:srgbClr val="FF0000"/>
                </a:solidFill>
              </a:rPr>
            </a:br>
            <a:r>
              <a:rPr lang="ru-RU" sz="2000" b="1" dirty="0">
                <a:solidFill>
                  <a:schemeClr val="tx2"/>
                </a:solidFill>
              </a:rPr>
              <a:t>Недовольство жизнью </a:t>
            </a:r>
            <a:br>
              <a:rPr lang="ru-RU" sz="2000" b="1" dirty="0">
                <a:solidFill>
                  <a:schemeClr val="tx2"/>
                </a:solidFill>
              </a:rPr>
            </a:br>
            <a:r>
              <a:rPr lang="ru-RU" sz="2000" b="1" dirty="0">
                <a:solidFill>
                  <a:schemeClr val="tx2"/>
                </a:solidFill>
              </a:rPr>
              <a:t>само по себе</a:t>
            </a:r>
            <a:br>
              <a:rPr lang="ru-RU" sz="2000" b="1" dirty="0">
                <a:solidFill>
                  <a:schemeClr val="tx2"/>
                </a:solidFill>
              </a:rPr>
            </a:br>
            <a:r>
              <a:rPr lang="ru-RU" sz="2000" b="1" dirty="0">
                <a:solidFill>
                  <a:schemeClr val="tx2"/>
                </a:solidFill>
              </a:rPr>
              <a:t>разрушительно и бесплодно. </a:t>
            </a:r>
            <a:br>
              <a:rPr lang="ru-RU" sz="2000" b="1" dirty="0">
                <a:solidFill>
                  <a:schemeClr val="tx2"/>
                </a:solidFill>
              </a:rPr>
            </a:br>
            <a:r>
              <a:rPr lang="ru-RU" sz="2000" b="1" dirty="0"/>
              <a:t>Улучшение </a:t>
            </a:r>
            <a:br>
              <a:rPr lang="ru-RU" sz="2000" b="1" dirty="0"/>
            </a:br>
            <a:r>
              <a:rPr lang="ru-RU" sz="2000" b="1" dirty="0"/>
              <a:t>качества жизни требует творчества, </a:t>
            </a:r>
            <a:br>
              <a:rPr lang="ru-RU" sz="2000" b="1" dirty="0"/>
            </a:br>
            <a:r>
              <a:rPr lang="ru-RU" sz="2000" b="1" dirty="0"/>
              <a:t>а творчество — знаний и Свободы.</a:t>
            </a:r>
            <a:endParaRPr lang="ru-RU" sz="2000" dirty="0">
              <a:solidFill>
                <a:srgbClr val="FF0000"/>
              </a:solidFill>
            </a:endParaRPr>
          </a:p>
        </p:txBody>
      </p:sp>
      <p:sp>
        <p:nvSpPr>
          <p:cNvPr id="3" name="Подзаголовок 2"/>
          <p:cNvSpPr>
            <a:spLocks noGrp="1"/>
          </p:cNvSpPr>
          <p:nvPr>
            <p:ph type="subTitle" idx="1"/>
          </p:nvPr>
        </p:nvSpPr>
        <p:spPr>
          <a:xfrm>
            <a:off x="0" y="3717032"/>
            <a:ext cx="9144000" cy="3140968"/>
          </a:xfrm>
          <a:solidFill>
            <a:schemeClr val="bg1"/>
          </a:solidFill>
        </p:spPr>
        <p:txBody>
          <a:bodyPr>
            <a:normAutofit/>
          </a:bodyPr>
          <a:lstStyle/>
          <a:p>
            <a:pPr>
              <a:spcBef>
                <a:spcPts val="1200"/>
              </a:spcBef>
            </a:pPr>
            <a:br>
              <a:rPr lang="ru-RU" sz="1400" b="1" dirty="0">
                <a:solidFill>
                  <a:schemeClr val="tx1">
                    <a:lumMod val="65000"/>
                    <a:lumOff val="35000"/>
                  </a:schemeClr>
                </a:solidFill>
              </a:rPr>
            </a:br>
            <a:endParaRPr lang="ru-RU" dirty="0">
              <a:solidFill>
                <a:schemeClr val="tx1">
                  <a:lumMod val="65000"/>
                  <a:lumOff val="35000"/>
                </a:schemeClr>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7506" y="404664"/>
            <a:ext cx="4098990" cy="5544616"/>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3429000"/>
            <a:ext cx="4671418" cy="3351863"/>
          </a:xfrm>
          <a:prstGeom prst="rect">
            <a:avLst/>
          </a:prstGeom>
        </p:spPr>
      </p:pic>
      <p:sp>
        <p:nvSpPr>
          <p:cNvPr id="7" name="TextBox 6"/>
          <p:cNvSpPr txBox="1"/>
          <p:nvPr/>
        </p:nvSpPr>
        <p:spPr>
          <a:xfrm>
            <a:off x="4932040" y="6021288"/>
            <a:ext cx="4067944" cy="707886"/>
          </a:xfrm>
          <a:prstGeom prst="rect">
            <a:avLst/>
          </a:prstGeom>
          <a:noFill/>
        </p:spPr>
        <p:txBody>
          <a:bodyPr wrap="square" rtlCol="0">
            <a:spAutoFit/>
          </a:bodyPr>
          <a:lstStyle/>
          <a:p>
            <a:pPr algn="ctr"/>
            <a:r>
              <a:rPr lang="ru-RU" sz="2000" dirty="0">
                <a:solidFill>
                  <a:srgbClr val="FF0000"/>
                </a:solidFill>
              </a:rPr>
              <a:t>Советские плакаты 1920-х годов </a:t>
            </a:r>
            <a:br>
              <a:rPr lang="ru-RU" sz="2000" dirty="0">
                <a:solidFill>
                  <a:srgbClr val="FF0000"/>
                </a:solidFill>
              </a:rPr>
            </a:br>
            <a:r>
              <a:rPr lang="ru-RU" sz="2000" dirty="0">
                <a:solidFill>
                  <a:srgbClr val="FF0000"/>
                </a:solidFill>
              </a:rPr>
              <a:t>об источниках благосостояния</a:t>
            </a:r>
          </a:p>
        </p:txBody>
      </p:sp>
    </p:spTree>
    <p:extLst>
      <p:ext uri="{BB962C8B-B14F-4D97-AF65-F5344CB8AC3E}">
        <p14:creationId xmlns:p14="http://schemas.microsoft.com/office/powerpoint/2010/main" val="1198832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08504" cy="1556792"/>
          </a:xfrm>
        </p:spPr>
        <p:txBody>
          <a:bodyPr>
            <a:noAutofit/>
          </a:bodyPr>
          <a:lstStyle/>
          <a:p>
            <a:pPr algn="l"/>
            <a:r>
              <a:rPr lang="ru-RU" sz="2800" b="1" dirty="0"/>
              <a:t>Тема 1. Исторически сложившаяся концепция денег </a:t>
            </a:r>
            <a:br>
              <a:rPr lang="ru-RU" sz="2800" dirty="0"/>
            </a:br>
            <a:r>
              <a:rPr lang="ru-RU" sz="2800" dirty="0"/>
              <a:t>                     Из вузовского учебника экономической теории </a:t>
            </a:r>
            <a:br>
              <a:rPr lang="ru-RU" sz="2800" dirty="0"/>
            </a:br>
            <a:r>
              <a:rPr lang="ru-RU" sz="2800" dirty="0"/>
              <a:t>	</a:t>
            </a:r>
            <a:r>
              <a:rPr lang="ru-RU" sz="2800"/>
              <a:t>          			можно узнать:</a:t>
            </a:r>
            <a:endParaRPr lang="ru-RU" sz="2800" dirty="0"/>
          </a:p>
        </p:txBody>
      </p:sp>
      <p:sp>
        <p:nvSpPr>
          <p:cNvPr id="5" name="TextBox 4"/>
          <p:cNvSpPr txBox="1"/>
          <p:nvPr/>
        </p:nvSpPr>
        <p:spPr>
          <a:xfrm>
            <a:off x="6084168" y="1052736"/>
            <a:ext cx="3096344" cy="5078313"/>
          </a:xfrm>
          <a:prstGeom prst="rect">
            <a:avLst/>
          </a:prstGeom>
          <a:noFill/>
        </p:spPr>
        <p:txBody>
          <a:bodyPr wrap="square" rtlCol="0">
            <a:spAutoFit/>
          </a:bodyPr>
          <a:lstStyle/>
          <a:p>
            <a:r>
              <a:rPr lang="ru-RU" dirty="0">
                <a:solidFill>
                  <a:srgbClr val="002060"/>
                </a:solidFill>
                <a:latin typeface="Arial Black" panose="020B0A04020102020204" pitchFamily="34" charset="0"/>
                <a:cs typeface="Aharoni" panose="02010803020104030203" pitchFamily="2" charset="-79"/>
              </a:rPr>
              <a:t>Деньги — это особый товар, выступающий </a:t>
            </a:r>
            <a:br>
              <a:rPr lang="ru-RU" dirty="0">
                <a:solidFill>
                  <a:srgbClr val="002060"/>
                </a:solidFill>
                <a:latin typeface="Arial Black" panose="020B0A04020102020204" pitchFamily="34" charset="0"/>
                <a:cs typeface="Aharoni" panose="02010803020104030203" pitchFamily="2" charset="-79"/>
              </a:rPr>
            </a:br>
            <a:r>
              <a:rPr lang="ru-RU" dirty="0">
                <a:solidFill>
                  <a:srgbClr val="002060"/>
                </a:solidFill>
                <a:latin typeface="Arial Black" panose="020B0A04020102020204" pitchFamily="34" charset="0"/>
                <a:cs typeface="Aharoni" panose="02010803020104030203" pitchFamily="2" charset="-79"/>
              </a:rPr>
              <a:t>в роли всеобщего эквивалента стоимости всех остальных товаров и несущий следующие функции: </a:t>
            </a:r>
          </a:p>
          <a:p>
            <a:endParaRPr lang="ru-RU" dirty="0">
              <a:solidFill>
                <a:srgbClr val="002060"/>
              </a:solidFill>
              <a:latin typeface="Arial Black" panose="020B0A04020102020204" pitchFamily="34" charset="0"/>
              <a:cs typeface="Aharoni" panose="02010803020104030203" pitchFamily="2" charset="-79"/>
            </a:endParaRPr>
          </a:p>
          <a:p>
            <a:pPr marL="342900" indent="-342900">
              <a:buAutoNum type="arabicParenR"/>
            </a:pPr>
            <a:r>
              <a:rPr lang="ru-RU" dirty="0">
                <a:solidFill>
                  <a:srgbClr val="002060"/>
                </a:solidFill>
                <a:latin typeface="Arial Black" panose="020B0A04020102020204" pitchFamily="34" charset="0"/>
                <a:cs typeface="Aharoni" panose="02010803020104030203" pitchFamily="2" charset="-79"/>
              </a:rPr>
              <a:t>мера стоимости;</a:t>
            </a:r>
          </a:p>
          <a:p>
            <a:pPr marL="342900" indent="-342900">
              <a:buAutoNum type="arabicParenR"/>
            </a:pPr>
            <a:r>
              <a:rPr lang="ru-RU" dirty="0">
                <a:solidFill>
                  <a:srgbClr val="FF0000"/>
                </a:solidFill>
                <a:latin typeface="Arial Black" panose="020B0A04020102020204" pitchFamily="34" charset="0"/>
                <a:cs typeface="Aharoni" panose="02010803020104030203" pitchFamily="2" charset="-79"/>
              </a:rPr>
              <a:t>средство обращения; </a:t>
            </a:r>
          </a:p>
          <a:p>
            <a:pPr marL="342900" indent="-342900">
              <a:buAutoNum type="arabicParenR"/>
            </a:pPr>
            <a:r>
              <a:rPr lang="ru-RU" dirty="0">
                <a:solidFill>
                  <a:srgbClr val="002060"/>
                </a:solidFill>
                <a:latin typeface="Arial Black" panose="020B0A04020102020204" pitchFamily="34" charset="0"/>
                <a:cs typeface="Aharoni" panose="02010803020104030203" pitchFamily="2" charset="-79"/>
              </a:rPr>
              <a:t>средство накопления или образования сокровищ; </a:t>
            </a:r>
          </a:p>
          <a:p>
            <a:pPr marL="342900" indent="-342900">
              <a:buAutoNum type="arabicParenR"/>
            </a:pPr>
            <a:r>
              <a:rPr lang="ru-RU" dirty="0">
                <a:solidFill>
                  <a:srgbClr val="002060"/>
                </a:solidFill>
                <a:latin typeface="Arial Black" panose="020B0A04020102020204" pitchFamily="34" charset="0"/>
                <a:cs typeface="Aharoni" panose="02010803020104030203" pitchFamily="2" charset="-79"/>
              </a:rPr>
              <a:t>средство платежа; </a:t>
            </a:r>
          </a:p>
          <a:p>
            <a:pPr marL="342900" indent="-342900">
              <a:buAutoNum type="arabicParenR"/>
            </a:pPr>
            <a:r>
              <a:rPr lang="ru-RU" dirty="0">
                <a:solidFill>
                  <a:srgbClr val="002060"/>
                </a:solidFill>
                <a:latin typeface="Arial Black" panose="020B0A04020102020204" pitchFamily="34" charset="0"/>
                <a:cs typeface="Aharoni" panose="02010803020104030203" pitchFamily="2" charset="-79"/>
              </a:rPr>
              <a:t>мировые деньги.</a:t>
            </a:r>
          </a:p>
        </p:txBody>
      </p:sp>
      <p:sp>
        <p:nvSpPr>
          <p:cNvPr id="3" name="TextBox 2"/>
          <p:cNvSpPr txBox="1"/>
          <p:nvPr/>
        </p:nvSpPr>
        <p:spPr>
          <a:xfrm>
            <a:off x="35496" y="5428381"/>
            <a:ext cx="6336704" cy="1384995"/>
          </a:xfrm>
          <a:prstGeom prst="rect">
            <a:avLst/>
          </a:prstGeom>
          <a:noFill/>
        </p:spPr>
        <p:txBody>
          <a:bodyPr wrap="square" rtlCol="0">
            <a:spAutoFit/>
          </a:bodyPr>
          <a:lstStyle/>
          <a:p>
            <a:r>
              <a:rPr lang="ru-RU" sz="2800" dirty="0"/>
              <a:t>И такими - </a:t>
            </a:r>
            <a:r>
              <a:rPr lang="ru-RU" sz="2800" dirty="0">
                <a:solidFill>
                  <a:srgbClr val="FF0000"/>
                </a:solidFill>
              </a:rPr>
              <a:t>золотыми</a:t>
            </a:r>
            <a:r>
              <a:rPr lang="ru-RU" sz="2800" dirty="0"/>
              <a:t> - многим видятся «правильные деньги» и своё </a:t>
            </a:r>
            <a:br>
              <a:rPr lang="ru-RU" sz="2800" dirty="0"/>
            </a:br>
            <a:r>
              <a:rPr lang="ru-RU" sz="2800" dirty="0"/>
              <a:t>счастье в обладании ими…</a:t>
            </a:r>
          </a:p>
        </p:txBody>
      </p:sp>
      <p:pic>
        <p:nvPicPr>
          <p:cNvPr id="10" name="Picture 2" descr="http://dnpmag.com/wp-content/uploads/2018/11/2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508785"/>
            <a:ext cx="5904656" cy="39364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788024" y="5982379"/>
            <a:ext cx="4320480" cy="830997"/>
          </a:xfrm>
          <a:prstGeom prst="rect">
            <a:avLst/>
          </a:prstGeom>
          <a:noFill/>
        </p:spPr>
        <p:txBody>
          <a:bodyPr wrap="square" rtlCol="0">
            <a:spAutoFit/>
          </a:bodyPr>
          <a:lstStyle/>
          <a:p>
            <a:r>
              <a:rPr lang="ru-RU" sz="1600" dirty="0">
                <a:solidFill>
                  <a:srgbClr val="FF0000"/>
                </a:solidFill>
              </a:rPr>
              <a:t>Обращение денег включает в себя: 1) акты их дарения и 2) платежи, не связанные со сделками купли-продажи.</a:t>
            </a:r>
          </a:p>
        </p:txBody>
      </p:sp>
    </p:spTree>
    <p:extLst>
      <p:ext uri="{BB962C8B-B14F-4D97-AF65-F5344CB8AC3E}">
        <p14:creationId xmlns:p14="http://schemas.microsoft.com/office/powerpoint/2010/main" val="1421345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67744" y="1628800"/>
            <a:ext cx="184731" cy="369332"/>
          </a:xfrm>
          <a:prstGeom prst="rect">
            <a:avLst/>
          </a:prstGeom>
          <a:noFill/>
        </p:spPr>
        <p:txBody>
          <a:bodyPr wrap="none" rtlCol="0">
            <a:spAutoFit/>
          </a:bodyPr>
          <a:lstStyle/>
          <a:p>
            <a:endParaRPr lang="ru-RU" dirty="0"/>
          </a:p>
        </p:txBody>
      </p:sp>
      <p:sp>
        <p:nvSpPr>
          <p:cNvPr id="5" name="TextBox 4"/>
          <p:cNvSpPr txBox="1"/>
          <p:nvPr/>
        </p:nvSpPr>
        <p:spPr>
          <a:xfrm>
            <a:off x="107504" y="116632"/>
            <a:ext cx="8928992" cy="6740307"/>
          </a:xfrm>
          <a:prstGeom prst="rect">
            <a:avLst/>
          </a:prstGeom>
          <a:noFill/>
        </p:spPr>
        <p:txBody>
          <a:bodyPr wrap="square" rtlCol="0">
            <a:spAutoFit/>
          </a:bodyPr>
          <a:lstStyle/>
          <a:p>
            <a:pPr algn="just"/>
            <a:r>
              <a:rPr lang="ru-RU" sz="2400" dirty="0">
                <a:solidFill>
                  <a:schemeClr val="accent1">
                    <a:lumMod val="75000"/>
                  </a:schemeClr>
                </a:solidFill>
              </a:rPr>
              <a:t>Эта концепция денег сложилась к середине </a:t>
            </a:r>
            <a:r>
              <a:rPr lang="en-US" sz="2400" dirty="0">
                <a:solidFill>
                  <a:schemeClr val="accent1">
                    <a:lumMod val="75000"/>
                  </a:schemeClr>
                </a:solidFill>
              </a:rPr>
              <a:t>XIX</a:t>
            </a:r>
            <a:r>
              <a:rPr lang="ru-RU" sz="2400" dirty="0">
                <a:solidFill>
                  <a:schemeClr val="accent1">
                    <a:lumMod val="75000"/>
                  </a:schemeClr>
                </a:solidFill>
              </a:rPr>
              <a:t> века на основе представлений о торговле частного предпринимателя, а не исходя из потребностей общества в экономическом обеспечении его текущей жизни и дальнейшего развития.</a:t>
            </a:r>
          </a:p>
          <a:p>
            <a:pPr algn="just"/>
            <a:r>
              <a:rPr lang="ru-RU" sz="2400" dirty="0"/>
              <a:t>Главные знания в ней — </a:t>
            </a:r>
            <a:r>
              <a:rPr lang="en-US" sz="2400" dirty="0"/>
              <a:t> </a:t>
            </a:r>
            <a:r>
              <a:rPr lang="ru-RU" sz="2400" dirty="0">
                <a:solidFill>
                  <a:srgbClr val="FF0000"/>
                </a:solidFill>
              </a:rPr>
              <a:t>как пользоваться кошельком для того, чтобы денег в кошельке было «всегда в достатке», а ещё лучше – «с избытком»?</a:t>
            </a:r>
          </a:p>
          <a:p>
            <a:pPr algn="just"/>
            <a:r>
              <a:rPr lang="ru-RU" sz="2400" dirty="0">
                <a:solidFill>
                  <a:srgbClr val="002060"/>
                </a:solidFill>
              </a:rPr>
              <a:t>Самый «правильный» ответ на этот вопрос простой: </a:t>
            </a:r>
            <a:br>
              <a:rPr lang="ru-RU" sz="2400" dirty="0">
                <a:solidFill>
                  <a:srgbClr val="002060"/>
                </a:solidFill>
              </a:rPr>
            </a:br>
            <a:r>
              <a:rPr lang="ru-RU" sz="2400" dirty="0">
                <a:solidFill>
                  <a:srgbClr val="FF0000"/>
                </a:solidFill>
              </a:rPr>
              <a:t>Надо заниматься ростовщичеством на </a:t>
            </a:r>
            <a:r>
              <a:rPr lang="ru-RU" sz="2400" dirty="0" err="1">
                <a:solidFill>
                  <a:srgbClr val="FF0000"/>
                </a:solidFill>
              </a:rPr>
              <a:t>мафиозно</a:t>
            </a:r>
            <a:r>
              <a:rPr lang="ru-RU" sz="2400" dirty="0">
                <a:solidFill>
                  <a:srgbClr val="FF0000"/>
                </a:solidFill>
              </a:rPr>
              <a:t>-корпоративных принципах в глобальных масштабах.</a:t>
            </a:r>
          </a:p>
          <a:p>
            <a:endParaRPr lang="ru-RU" sz="2400" dirty="0">
              <a:solidFill>
                <a:schemeClr val="tx2"/>
              </a:solidFill>
            </a:endParaRPr>
          </a:p>
          <a:p>
            <a:pPr algn="just"/>
            <a:r>
              <a:rPr lang="ru-RU" sz="2400" dirty="0">
                <a:solidFill>
                  <a:schemeClr val="tx2"/>
                </a:solidFill>
              </a:rPr>
              <a:t>Однако после того, как в ростовщическом сообществе исчезают свободные вакансии, «правильный» ответ, но более низкого уровня, на этот вопрос такой: </a:t>
            </a:r>
          </a:p>
          <a:p>
            <a:pPr algn="just"/>
            <a:r>
              <a:rPr lang="ru-RU" sz="2400" dirty="0">
                <a:solidFill>
                  <a:srgbClr val="FF0000"/>
                </a:solidFill>
              </a:rPr>
              <a:t>Надо продаться ростовщикам и делать то, что они прикажут, либо то, что не противоречит их интересам – иначе они вас разорят. </a:t>
            </a:r>
          </a:p>
          <a:p>
            <a:endParaRPr lang="ru-RU" sz="2400" dirty="0">
              <a:solidFill>
                <a:srgbClr val="FF0000"/>
              </a:solidFill>
            </a:endParaRPr>
          </a:p>
          <a:p>
            <a:pPr algn="just"/>
            <a:r>
              <a:rPr lang="ru-RU" sz="2400" dirty="0">
                <a:solidFill>
                  <a:schemeClr val="bg2">
                    <a:lumMod val="50000"/>
                  </a:schemeClr>
                </a:solidFill>
              </a:rPr>
              <a:t>Но этот уровень знаний и навыков доступен и обезьянам…</a:t>
            </a:r>
          </a:p>
        </p:txBody>
      </p:sp>
    </p:spTree>
    <p:extLst>
      <p:ext uri="{BB962C8B-B14F-4D97-AF65-F5344CB8AC3E}">
        <p14:creationId xmlns:p14="http://schemas.microsoft.com/office/powerpoint/2010/main" val="952069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apuch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32" y="116632"/>
            <a:ext cx="2224428" cy="146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descr="223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36" y="1700808"/>
            <a:ext cx="1506036" cy="188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descr="капуцин и жетон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010" y="3645024"/>
            <a:ext cx="2190750" cy="159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descr="капуцины и жетон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5420206"/>
            <a:ext cx="2172402" cy="140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411760" y="6463"/>
            <a:ext cx="6732240" cy="6740307"/>
          </a:xfrm>
          <a:prstGeom prst="rect">
            <a:avLst/>
          </a:prstGeom>
          <a:solidFill>
            <a:schemeClr val="bg1"/>
          </a:solidFill>
        </p:spPr>
        <p:txBody>
          <a:bodyPr wrap="square" rtlCol="0">
            <a:spAutoFit/>
          </a:bodyPr>
          <a:lstStyle/>
          <a:p>
            <a:pPr algn="just"/>
            <a:r>
              <a:rPr lang="ru-RU" dirty="0"/>
              <a:t>Обезьяны вида «Капуцины». Две нижние фотографии, иллюстрируют эксперимент, проведённый в Йельском университете, в ходе которого обезьян научили пользоваться «деньгами»: см. «Деньги, обезьяны и … Интереснейший эксперимент» на сайте: </a:t>
            </a:r>
            <a:r>
              <a:rPr lang="ru-RU" u="sng" dirty="0">
                <a:hlinkClick r:id="rId6"/>
              </a:rPr>
              <a:t>http://www.darchik.ru/mobile_soft/1489-dengi-obezyany-i-prostituciya-interesnejshij-yeksperiment.html</a:t>
            </a:r>
            <a:r>
              <a:rPr lang="ru-RU" u="sng" dirty="0"/>
              <a:t>.</a:t>
            </a:r>
          </a:p>
          <a:p>
            <a:pPr algn="just"/>
            <a:r>
              <a:rPr lang="ru-RU" b="1" dirty="0"/>
              <a:t>Результаты этого эксперимента</a:t>
            </a:r>
            <a:r>
              <a:rPr lang="ru-RU" dirty="0"/>
              <a:t>. </a:t>
            </a:r>
          </a:p>
          <a:p>
            <a:pPr algn="just"/>
            <a:r>
              <a:rPr lang="ru-RU" b="1" dirty="0"/>
              <a:t>1.</a:t>
            </a:r>
            <a:r>
              <a:rPr lang="ru-RU" dirty="0"/>
              <a:t> «Говоря языком экономиста, капуцины придерживались правил «максимизации полезности» и «теории цен»: когда цена на что-то падает, люди обычно покупают больше». Они вели себя также. «Данные, полученные из анализа поведения обезьян-капуцинов, — как говорит Кит </a:t>
            </a:r>
            <a:r>
              <a:rPr lang="ru-RU" dirty="0" err="1"/>
              <a:t>Чэнь</a:t>
            </a:r>
            <a:r>
              <a:rPr lang="ru-RU" dirty="0"/>
              <a:t> (один из организаторов эксперимента), — делают их (обезьян-капуцинов) статистически неотличимыми от большинства биржевых инвесторов».</a:t>
            </a:r>
          </a:p>
          <a:p>
            <a:pPr algn="just" hangingPunct="0"/>
            <a:r>
              <a:rPr lang="ru-RU" b="1" dirty="0"/>
              <a:t>2.</a:t>
            </a:r>
            <a:r>
              <a:rPr lang="ru-RU" dirty="0"/>
              <a:t> Обезьян удалось вовлечь в две азартные игры на основе подбрасывания жетона и рассмотрения результатов его падения. </a:t>
            </a:r>
          </a:p>
          <a:p>
            <a:pPr algn="just" hangingPunct="0"/>
            <a:r>
              <a:rPr lang="ru-RU" b="1" dirty="0"/>
              <a:t>3.</a:t>
            </a:r>
            <a:r>
              <a:rPr lang="ru-RU" dirty="0"/>
              <a:t> Один из капуцинов в процессе получения порции жетонов от исследователей, схватил весь поднос и выбросил его содержимое в общую клетку. Среди обезьян начался массовый психоз на тему «завладеть как можно большим количеством жетонов».</a:t>
            </a:r>
          </a:p>
          <a:p>
            <a:pPr algn="just" hangingPunct="0"/>
            <a:r>
              <a:rPr lang="ru-RU" b="1" dirty="0"/>
              <a:t>4.</a:t>
            </a:r>
            <a:r>
              <a:rPr lang="ru-RU" dirty="0"/>
              <a:t> В ходе хаоса, возникшего вслед за вбросом обезьяной «грабителем банка» в общую клетку захваченных жетонов, один из самцов купил секс у самки, а та, получив за услугу жетон, почти сразу же употребила его для покупки одного из лакомств.</a:t>
            </a:r>
          </a:p>
        </p:txBody>
      </p:sp>
    </p:spTree>
    <p:extLst>
      <p:ext uri="{BB962C8B-B14F-4D97-AF65-F5344CB8AC3E}">
        <p14:creationId xmlns:p14="http://schemas.microsoft.com/office/powerpoint/2010/main" val="4112182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624"/>
            <a:ext cx="9144000" cy="7171194"/>
          </a:xfrm>
          <a:prstGeom prst="rect">
            <a:avLst/>
          </a:prstGeom>
          <a:solidFill>
            <a:schemeClr val="bg1"/>
          </a:solidFill>
        </p:spPr>
        <p:txBody>
          <a:bodyPr wrap="square" rtlCol="0">
            <a:spAutoFit/>
          </a:bodyPr>
          <a:lstStyle/>
          <a:p>
            <a:pPr algn="just"/>
            <a:r>
              <a:rPr lang="ru-RU" sz="2000" dirty="0"/>
              <a:t>Полученные в ходе исследования поведения обезьян-капу­цинов результаты, показали, что их поведение под воздействием «финансов», появившихся в их культуре, статистически идентично поведению людей в исторически сложившемся буржуазно-либеральном обществе, где финансы издревле — один из факторов культуры, которому подчинены массы людей. </a:t>
            </a:r>
          </a:p>
          <a:p>
            <a:pPr algn="just"/>
            <a:r>
              <a:rPr lang="ru-RU" sz="2000" dirty="0"/>
              <a:t>Можно указать только на одно единственное отличие финансового обращения у обезьян и людей, и оно состоит в том, что: </a:t>
            </a:r>
          </a:p>
          <a:p>
            <a:pPr marL="285750" indent="-285750" algn="just">
              <a:buFont typeface="Arial" panose="020B0604020202020204" pitchFamily="34" charset="0"/>
              <a:buChar char="•"/>
            </a:pPr>
            <a:r>
              <a:rPr lang="ru-RU" sz="2000" dirty="0"/>
              <a:t>«Финансовое обращение» в группе лабораторных капуцинов из Йельского университета, живущих на всём готовом под </a:t>
            </a:r>
            <a:r>
              <a:rPr lang="ru-RU" sz="2000" dirty="0" err="1"/>
              <a:t>опёкой</a:t>
            </a:r>
            <a:r>
              <a:rPr lang="ru-RU" sz="2000" dirty="0"/>
              <a:t> исследователей, не содержит</a:t>
            </a:r>
            <a:r>
              <a:rPr lang="ru-RU" sz="2000" i="1" dirty="0"/>
              <a:t> инвестиционной составляющей: </a:t>
            </a:r>
            <a:r>
              <a:rPr lang="ru-RU" sz="2000" dirty="0"/>
              <a:t>т.е. у них нет надобности в оплате труда и в оплате поставок производственного оборудования, которое также является продуктом труда, и в оплате разработки новых видов продукции.</a:t>
            </a:r>
          </a:p>
          <a:p>
            <a:pPr marL="285750" indent="-285750" algn="just">
              <a:buFont typeface="Arial" panose="020B0604020202020204" pitchFamily="34" charset="0"/>
              <a:buChar char="•"/>
            </a:pPr>
            <a:r>
              <a:rPr lang="ru-RU" sz="2000" dirty="0"/>
              <a:t>В финансовом же обращении человеческого общества инвестиционная составляющая есть, и она играет решающую роль в экономическом обеспечении жизни и развития </a:t>
            </a:r>
            <a:r>
              <a:rPr lang="ru-RU" sz="2000" dirty="0" err="1"/>
              <a:t>техносферно</a:t>
            </a:r>
            <a:r>
              <a:rPr lang="ru-RU" sz="2000" dirty="0"/>
              <a:t> развитого общества, поскольку людям приходится трудиться и, соответственно, — оплачивать труд, разработку и поставку производственного оборудования и новых видов продукции. </a:t>
            </a:r>
          </a:p>
          <a:p>
            <a:pPr algn="just"/>
            <a:r>
              <a:rPr lang="ru-RU" sz="2000" b="1" dirty="0"/>
              <a:t>Т.е. «экономическая» деятельность обезьян в ходе эксперимента была локализована исключительно в границах сферы потребления и «спекулятивного сектора экономики», и это обстоятельство в аспекте нравственности и этики роднит с ними всех почитателей талантов «великого комбинатора» </a:t>
            </a:r>
            <a:r>
              <a:rPr lang="ru-RU" sz="2000" dirty="0"/>
              <a:t>—</a:t>
            </a:r>
            <a:r>
              <a:rPr lang="ru-RU" sz="2000" b="1" dirty="0"/>
              <a:t> Остапа Бендера.</a:t>
            </a:r>
          </a:p>
          <a:p>
            <a:pPr algn="just"/>
            <a:endParaRPr lang="ru-RU" sz="2000" b="1" dirty="0"/>
          </a:p>
        </p:txBody>
      </p:sp>
    </p:spTree>
    <p:extLst>
      <p:ext uri="{BB962C8B-B14F-4D97-AF65-F5344CB8AC3E}">
        <p14:creationId xmlns:p14="http://schemas.microsoft.com/office/powerpoint/2010/main" val="1105450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s://pp.userapi.com/c837324/v837324079/69982/eb4Ckxr4av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44" y="3106955"/>
            <a:ext cx="5753100" cy="383857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bump.ru/resources/000/000/000/002/891/2891514_1024x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76672"/>
            <a:ext cx="4464496" cy="33496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44624"/>
            <a:ext cx="4464496" cy="1477328"/>
          </a:xfrm>
          <a:prstGeom prst="rect">
            <a:avLst/>
          </a:prstGeom>
          <a:solidFill>
            <a:schemeClr val="bg1"/>
          </a:solidFill>
        </p:spPr>
        <p:txBody>
          <a:bodyPr wrap="square" rtlCol="0">
            <a:spAutoFit/>
          </a:bodyPr>
          <a:lstStyle/>
          <a:p>
            <a:r>
              <a:rPr lang="ru-RU" dirty="0" err="1"/>
              <a:t>Предкульминационный</a:t>
            </a:r>
            <a:r>
              <a:rPr lang="ru-RU" dirty="0"/>
              <a:t> кадр из мультфильма «Золотая антилопа» – сбылась мечта раджи: золота – денег – много, не меряно, но они душат и могут убить. </a:t>
            </a:r>
          </a:p>
        </p:txBody>
      </p:sp>
      <p:pic>
        <p:nvPicPr>
          <p:cNvPr id="2052" name="Picture 4" descr="https://im0-tub-ru.yandex.net/i?id=827b0f5134feca76f77d024db51e7b04-l&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3497694"/>
            <a:ext cx="4320480" cy="323161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788024" y="5962054"/>
            <a:ext cx="4320480" cy="923330"/>
          </a:xfrm>
          <a:prstGeom prst="rect">
            <a:avLst/>
          </a:prstGeom>
          <a:solidFill>
            <a:schemeClr val="bg1"/>
          </a:solidFill>
        </p:spPr>
        <p:txBody>
          <a:bodyPr wrap="square" rtlCol="0">
            <a:spAutoFit/>
          </a:bodyPr>
          <a:lstStyle/>
          <a:p>
            <a:r>
              <a:rPr lang="ru-RU" dirty="0"/>
              <a:t>Кульминационный кадр из мультфильма «Золотая антилопа»: золото – деньги обратились в прах… (1954 г.)</a:t>
            </a:r>
          </a:p>
        </p:txBody>
      </p:sp>
      <p:sp>
        <p:nvSpPr>
          <p:cNvPr id="2" name="TextBox 1"/>
          <p:cNvSpPr txBox="1"/>
          <p:nvPr/>
        </p:nvSpPr>
        <p:spPr>
          <a:xfrm>
            <a:off x="4572000" y="-27384"/>
            <a:ext cx="4608512" cy="3760004"/>
          </a:xfrm>
          <a:prstGeom prst="rect">
            <a:avLst/>
          </a:prstGeom>
          <a:solidFill>
            <a:schemeClr val="bg1"/>
          </a:solidFill>
        </p:spPr>
        <p:txBody>
          <a:bodyPr wrap="square" rtlCol="0">
            <a:spAutoFit/>
          </a:bodyPr>
          <a:lstStyle/>
          <a:p>
            <a:pPr algn="just">
              <a:lnSpc>
                <a:spcPts val="2200"/>
              </a:lnSpc>
            </a:pPr>
            <a:r>
              <a:rPr lang="ru-RU" sz="2000" b="1" dirty="0"/>
              <a:t>«Обезьянье счастье» </a:t>
            </a:r>
            <a:r>
              <a:rPr lang="ru-RU" sz="2000" dirty="0"/>
              <a:t>– «сбыча мечт» и её последствия: по отношению к СССР 1980-х в РФ зарплаты выросли пример-но в 100 раз, а цены на повседневные продукты вросли ещё больше, но качество жизни не выросло, а для большинства населения – снизилось. </a:t>
            </a:r>
          </a:p>
          <a:p>
            <a:pPr algn="just">
              <a:lnSpc>
                <a:spcPts val="2200"/>
              </a:lnSpc>
            </a:pPr>
            <a:r>
              <a:rPr lang="ru-RU" sz="2000" dirty="0">
                <a:solidFill>
                  <a:srgbClr val="FF0000"/>
                </a:solidFill>
              </a:rPr>
              <a:t>«Богатый не деньги ест» (русская пословица) </a:t>
            </a:r>
            <a:r>
              <a:rPr lang="ru-RU" sz="2000" dirty="0"/>
              <a:t>– производство </a:t>
            </a:r>
            <a:r>
              <a:rPr lang="ru-RU" sz="2000" i="1" dirty="0"/>
              <a:t>реальных</a:t>
            </a:r>
            <a:r>
              <a:rPr lang="ru-RU" sz="2000" dirty="0"/>
              <a:t> продуктов в достаточных количествах </a:t>
            </a:r>
            <a:r>
              <a:rPr lang="ru-RU" sz="2000" b="1" dirty="0"/>
              <a:t>безальтернативно</a:t>
            </a:r>
            <a:r>
              <a:rPr lang="ru-RU" sz="2000" dirty="0"/>
              <a:t> необходимо и в «постиндустриальном» обществе в «цифровую эпоху».</a:t>
            </a:r>
          </a:p>
        </p:txBody>
      </p:sp>
      <p:sp>
        <p:nvSpPr>
          <p:cNvPr id="5" name="TextBox 4"/>
          <p:cNvSpPr txBox="1"/>
          <p:nvPr/>
        </p:nvSpPr>
        <p:spPr>
          <a:xfrm>
            <a:off x="539552" y="4293096"/>
            <a:ext cx="4104456" cy="2308324"/>
          </a:xfrm>
          <a:prstGeom prst="rect">
            <a:avLst/>
          </a:prstGeom>
          <a:noFill/>
        </p:spPr>
        <p:txBody>
          <a:bodyPr wrap="square" rtlCol="0">
            <a:spAutoFit/>
          </a:bodyPr>
          <a:lstStyle/>
          <a:p>
            <a:pPr algn="r"/>
            <a:r>
              <a:rPr lang="ru-RU" dirty="0">
                <a:solidFill>
                  <a:schemeClr val="bg1"/>
                </a:solidFill>
              </a:rPr>
              <a:t>Сталинградский тракторный завод </a:t>
            </a:r>
            <a:br>
              <a:rPr lang="ru-RU" dirty="0">
                <a:solidFill>
                  <a:schemeClr val="bg1"/>
                </a:solidFill>
              </a:rPr>
            </a:br>
            <a:endParaRPr lang="ru-RU" dirty="0">
              <a:solidFill>
                <a:schemeClr val="bg1"/>
              </a:solidFill>
            </a:endParaRPr>
          </a:p>
          <a:p>
            <a:pPr algn="r"/>
            <a:r>
              <a:rPr lang="ru-RU" dirty="0">
                <a:solidFill>
                  <a:schemeClr val="bg1"/>
                </a:solidFill>
              </a:rPr>
              <a:t>уничтожен реформаторами </a:t>
            </a:r>
            <a:br>
              <a:rPr lang="ru-RU" dirty="0">
                <a:solidFill>
                  <a:schemeClr val="bg1"/>
                </a:solidFill>
              </a:rPr>
            </a:br>
            <a:endParaRPr lang="ru-RU" dirty="0">
              <a:solidFill>
                <a:schemeClr val="bg1"/>
              </a:solidFill>
            </a:endParaRPr>
          </a:p>
          <a:p>
            <a:pPr algn="r"/>
            <a:r>
              <a:rPr lang="ru-RU" dirty="0">
                <a:solidFill>
                  <a:schemeClr val="bg1"/>
                </a:solidFill>
              </a:rPr>
              <a:t>и «эффективными менеджерами».</a:t>
            </a:r>
          </a:p>
          <a:p>
            <a:pPr algn="r"/>
            <a:endParaRPr lang="ru-RU" dirty="0">
              <a:solidFill>
                <a:schemeClr val="bg1"/>
              </a:solidFill>
            </a:endParaRPr>
          </a:p>
          <a:p>
            <a:pPr algn="r"/>
            <a:r>
              <a:rPr lang="ru-RU" dirty="0">
                <a:solidFill>
                  <a:schemeClr val="bg1"/>
                </a:solidFill>
              </a:rPr>
              <a:t>И таких предприятий – жертв реформ и </a:t>
            </a:r>
          </a:p>
          <a:p>
            <a:pPr algn="r"/>
            <a:r>
              <a:rPr lang="ru-RU" dirty="0">
                <a:solidFill>
                  <a:schemeClr val="bg1"/>
                </a:solidFill>
              </a:rPr>
              <a:t>дурного управления – много</a:t>
            </a:r>
          </a:p>
        </p:txBody>
      </p:sp>
    </p:spTree>
    <p:extLst>
      <p:ext uri="{BB962C8B-B14F-4D97-AF65-F5344CB8AC3E}">
        <p14:creationId xmlns:p14="http://schemas.microsoft.com/office/powerpoint/2010/main" val="544080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32440" cy="648072"/>
          </a:xfrm>
          <a:solidFill>
            <a:srgbClr val="40706E"/>
          </a:solidFill>
          <a:ln>
            <a:noFill/>
          </a:ln>
        </p:spPr>
        <p:style>
          <a:lnRef idx="2">
            <a:schemeClr val="accent2">
              <a:shade val="50000"/>
            </a:schemeClr>
          </a:lnRef>
          <a:fillRef idx="1">
            <a:schemeClr val="accent2"/>
          </a:fillRef>
          <a:effectRef idx="0">
            <a:schemeClr val="accent2"/>
          </a:effectRef>
          <a:fontRef idx="minor">
            <a:schemeClr val="lt1"/>
          </a:fontRef>
        </p:style>
        <p:txBody>
          <a:bodyPr>
            <a:noAutofit/>
          </a:bodyPr>
          <a:lstStyle/>
          <a:p>
            <a:br>
              <a:rPr lang="ru-RU" sz="2800" b="1" dirty="0">
                <a:solidFill>
                  <a:schemeClr val="bg1"/>
                </a:solidFill>
              </a:rPr>
            </a:br>
            <a:r>
              <a:rPr lang="ru-RU" sz="2800" b="1" dirty="0">
                <a:solidFill>
                  <a:schemeClr val="bg1"/>
                </a:solidFill>
                <a:latin typeface="+mj-lt"/>
              </a:rPr>
              <a:t>Кризис либо всё нормально?</a:t>
            </a:r>
            <a:br>
              <a:rPr lang="ru-RU" sz="2800" dirty="0">
                <a:solidFill>
                  <a:schemeClr val="bg1"/>
                </a:solidFill>
                <a:latin typeface="+mj-lt"/>
              </a:rPr>
            </a:br>
            <a:endParaRPr lang="ru-RU" sz="2800" dirty="0">
              <a:solidFill>
                <a:schemeClr val="bg1"/>
              </a:solidFill>
              <a:latin typeface="+mj-lt"/>
            </a:endParaRPr>
          </a:p>
        </p:txBody>
      </p:sp>
      <p:pic>
        <p:nvPicPr>
          <p:cNvPr id="3" name="Рисунок 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6000" contrast="-6000"/>
                    </a14:imgEffect>
                  </a14:imgLayer>
                </a14:imgProps>
              </a:ext>
              <a:ext uri="{28A0092B-C50C-407E-A947-70E740481C1C}">
                <a14:useLocalDpi xmlns:a14="http://schemas.microsoft.com/office/drawing/2010/main" val="0"/>
              </a:ext>
            </a:extLst>
          </a:blip>
          <a:stretch>
            <a:fillRect/>
          </a:stretch>
        </p:blipFill>
        <p:spPr>
          <a:xfrm>
            <a:off x="107504" y="1052736"/>
            <a:ext cx="3312368" cy="2884354"/>
          </a:xfrm>
          <a:prstGeom prst="rect">
            <a:avLst/>
          </a:prstGeom>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4233021"/>
            <a:ext cx="5054444" cy="2552972"/>
          </a:xfrm>
          <a:prstGeom prst="rect">
            <a:avLst/>
          </a:prstGeom>
        </p:spPr>
      </p:pic>
      <p:sp>
        <p:nvSpPr>
          <p:cNvPr id="13" name="TextBox 12"/>
          <p:cNvSpPr txBox="1"/>
          <p:nvPr/>
        </p:nvSpPr>
        <p:spPr>
          <a:xfrm>
            <a:off x="4784775" y="3356992"/>
            <a:ext cx="3672408" cy="584775"/>
          </a:xfrm>
          <a:prstGeom prst="rect">
            <a:avLst/>
          </a:prstGeom>
          <a:noFill/>
        </p:spPr>
        <p:txBody>
          <a:bodyPr wrap="square" rtlCol="0">
            <a:spAutoFit/>
          </a:bodyPr>
          <a:lstStyle/>
          <a:p>
            <a:r>
              <a:rPr lang="ru-RU" sz="3200" dirty="0">
                <a:solidFill>
                  <a:schemeClr val="bg1"/>
                </a:solidFill>
              </a:rPr>
              <a:t>Боинг Аэрофлот</a:t>
            </a:r>
          </a:p>
        </p:txBody>
      </p:sp>
      <p:pic>
        <p:nvPicPr>
          <p:cNvPr id="14" name="Рисунок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2678" y="1079522"/>
            <a:ext cx="5641322" cy="3153499"/>
          </a:xfrm>
          <a:prstGeom prst="rect">
            <a:avLst/>
          </a:prstGeom>
        </p:spPr>
      </p:pic>
      <p:sp>
        <p:nvSpPr>
          <p:cNvPr id="16" name="TextBox 15"/>
          <p:cNvSpPr txBox="1"/>
          <p:nvPr/>
        </p:nvSpPr>
        <p:spPr>
          <a:xfrm>
            <a:off x="4499992" y="1187460"/>
            <a:ext cx="3244809" cy="369332"/>
          </a:xfrm>
          <a:prstGeom prst="rect">
            <a:avLst/>
          </a:prstGeom>
          <a:noFill/>
        </p:spPr>
        <p:txBody>
          <a:bodyPr wrap="square" rtlCol="0">
            <a:spAutoFit/>
          </a:bodyPr>
          <a:lstStyle/>
          <a:p>
            <a:r>
              <a:rPr lang="ru-RU" dirty="0">
                <a:solidFill>
                  <a:srgbClr val="FF0000"/>
                </a:solidFill>
              </a:rPr>
              <a:t>Авиапарк РФ </a:t>
            </a:r>
            <a:r>
              <a:rPr lang="ru-RU" dirty="0">
                <a:solidFill>
                  <a:srgbClr val="FF0000"/>
                </a:solidFill>
                <a:sym typeface="Symbol"/>
              </a:rPr>
              <a:t></a:t>
            </a:r>
            <a:r>
              <a:rPr lang="ru-RU" dirty="0">
                <a:solidFill>
                  <a:srgbClr val="FF0000"/>
                </a:solidFill>
              </a:rPr>
              <a:t> 66 % иномарки</a:t>
            </a:r>
          </a:p>
        </p:txBody>
      </p:sp>
      <p:sp>
        <p:nvSpPr>
          <p:cNvPr id="10" name="TextBox 9"/>
          <p:cNvSpPr txBox="1"/>
          <p:nvPr/>
        </p:nvSpPr>
        <p:spPr>
          <a:xfrm>
            <a:off x="107504" y="620688"/>
            <a:ext cx="8640960" cy="461665"/>
          </a:xfrm>
          <a:prstGeom prst="rect">
            <a:avLst/>
          </a:prstGeom>
          <a:noFill/>
        </p:spPr>
        <p:txBody>
          <a:bodyPr wrap="square" rtlCol="0">
            <a:spAutoFit/>
          </a:bodyPr>
          <a:lstStyle/>
          <a:p>
            <a:r>
              <a:rPr lang="ru-RU" sz="2400" dirty="0"/>
              <a:t>                Было                                                           Стало </a:t>
            </a:r>
          </a:p>
        </p:txBody>
      </p:sp>
      <p:sp>
        <p:nvSpPr>
          <p:cNvPr id="5" name="TextBox 4"/>
          <p:cNvSpPr txBox="1"/>
          <p:nvPr/>
        </p:nvSpPr>
        <p:spPr>
          <a:xfrm>
            <a:off x="5215567" y="4258831"/>
            <a:ext cx="3888869" cy="2308324"/>
          </a:xfrm>
          <a:prstGeom prst="rect">
            <a:avLst/>
          </a:prstGeom>
          <a:noFill/>
        </p:spPr>
        <p:txBody>
          <a:bodyPr wrap="square" rtlCol="0">
            <a:spAutoFit/>
          </a:bodyPr>
          <a:lstStyle/>
          <a:p>
            <a:pPr algn="just"/>
            <a:r>
              <a:rPr lang="ru-RU" dirty="0">
                <a:solidFill>
                  <a:schemeClr val="tx2"/>
                </a:solidFill>
              </a:rPr>
              <a:t>Где производственное оборудование, ноутбуки, мобильные телефоны, прочая бытовая техника, операционные системы и прикладное программное обеспечение и другой «</a:t>
            </a:r>
            <a:r>
              <a:rPr lang="en-US" dirty="0" err="1">
                <a:solidFill>
                  <a:schemeClr val="tx2"/>
                </a:solidFill>
              </a:rPr>
              <a:t>high-tec</a:t>
            </a:r>
            <a:r>
              <a:rPr lang="ru-RU" dirty="0">
                <a:solidFill>
                  <a:schemeClr val="tx2"/>
                </a:solidFill>
              </a:rPr>
              <a:t>» отечественной разработки,</a:t>
            </a:r>
            <a:r>
              <a:rPr lang="ru-RU" dirty="0">
                <a:solidFill>
                  <a:srgbClr val="FF0000"/>
                </a:solidFill>
              </a:rPr>
              <a:t> задающие мировой уровень?</a:t>
            </a:r>
          </a:p>
        </p:txBody>
      </p:sp>
      <p:sp>
        <p:nvSpPr>
          <p:cNvPr id="6" name="Скругленная прямоугольная выноска 5"/>
          <p:cNvSpPr/>
          <p:nvPr/>
        </p:nvSpPr>
        <p:spPr>
          <a:xfrm>
            <a:off x="6336504" y="2852936"/>
            <a:ext cx="2772000" cy="252000"/>
          </a:xfrm>
          <a:prstGeom prst="wedgeRoundRectCallout">
            <a:avLst>
              <a:gd name="adj1" fmla="val -186"/>
              <a:gd name="adj2" fmla="val 24283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Разработка РФ (частично )</a:t>
            </a:r>
          </a:p>
        </p:txBody>
      </p:sp>
      <p:sp>
        <p:nvSpPr>
          <p:cNvPr id="7" name="TextBox 6"/>
          <p:cNvSpPr txBox="1"/>
          <p:nvPr/>
        </p:nvSpPr>
        <p:spPr>
          <a:xfrm>
            <a:off x="4067944" y="2780064"/>
            <a:ext cx="2016224" cy="338554"/>
          </a:xfrm>
          <a:prstGeom prst="rect">
            <a:avLst/>
          </a:prstGeom>
          <a:noFill/>
        </p:spPr>
        <p:txBody>
          <a:bodyPr wrap="square" rtlCol="0">
            <a:spAutoFit/>
          </a:bodyPr>
          <a:lstStyle/>
          <a:p>
            <a:r>
              <a:rPr lang="ru-RU" sz="1600" dirty="0">
                <a:solidFill>
                  <a:srgbClr val="002060"/>
                </a:solidFill>
              </a:rPr>
              <a:t>Разработка СССР</a:t>
            </a:r>
          </a:p>
        </p:txBody>
      </p:sp>
      <p:sp>
        <p:nvSpPr>
          <p:cNvPr id="15" name="TextBox 14"/>
          <p:cNvSpPr txBox="1"/>
          <p:nvPr/>
        </p:nvSpPr>
        <p:spPr>
          <a:xfrm>
            <a:off x="8028384" y="1484784"/>
            <a:ext cx="1298793" cy="584775"/>
          </a:xfrm>
          <a:prstGeom prst="rect">
            <a:avLst/>
          </a:prstGeom>
          <a:noFill/>
        </p:spPr>
        <p:txBody>
          <a:bodyPr wrap="square" rtlCol="0">
            <a:spAutoFit/>
          </a:bodyPr>
          <a:lstStyle/>
          <a:p>
            <a:r>
              <a:rPr lang="ru-RU" sz="1600" dirty="0">
                <a:solidFill>
                  <a:srgbClr val="002060"/>
                </a:solidFill>
              </a:rPr>
              <a:t>Разработка </a:t>
            </a:r>
            <a:br>
              <a:rPr lang="ru-RU" sz="1600" dirty="0">
                <a:solidFill>
                  <a:srgbClr val="002060"/>
                </a:solidFill>
              </a:rPr>
            </a:br>
            <a:r>
              <a:rPr lang="ru-RU" sz="1600" dirty="0">
                <a:solidFill>
                  <a:srgbClr val="002060"/>
                </a:solidFill>
              </a:rPr>
              <a:t>СССР</a:t>
            </a:r>
          </a:p>
        </p:txBody>
      </p:sp>
    </p:spTree>
    <p:extLst>
      <p:ext uri="{BB962C8B-B14F-4D97-AF65-F5344CB8AC3E}">
        <p14:creationId xmlns:p14="http://schemas.microsoft.com/office/powerpoint/2010/main" val="2116563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a:solidFill>
            <a:schemeClr val="bg2"/>
          </a:solidFill>
        </p:spPr>
        <p:txBody>
          <a:bodyPr>
            <a:noAutofit/>
          </a:bodyPr>
          <a:lstStyle/>
          <a:p>
            <a:pPr algn="just"/>
            <a:r>
              <a:rPr lang="ru-RU" sz="2200" dirty="0"/>
              <a:t>Но </a:t>
            </a:r>
            <a:r>
              <a:rPr lang="ru-RU" sz="2200" dirty="0">
                <a:solidFill>
                  <a:srgbClr val="FF0000"/>
                </a:solidFill>
              </a:rPr>
              <a:t>как посредством кредитно-финансовой системы управлять развитием системы образования, науки и производства, экономическим обеспечением жизни общества в преемственности поколений и экономическим обеспечением политики государства? </a:t>
            </a:r>
            <a:r>
              <a:rPr lang="ru-RU" sz="2200" dirty="0">
                <a:solidFill>
                  <a:schemeClr val="tx2">
                    <a:lumMod val="50000"/>
                  </a:schemeClr>
                </a:solidFill>
              </a:rPr>
              <a:t>— Общеизвестная концепция денег ответа на этот вопрос не даёт. И потому ответа на него нет ни в одном учебном курсе ни на одном </a:t>
            </a:r>
            <a:r>
              <a:rPr lang="ru-RU" sz="2200" dirty="0" err="1">
                <a:solidFill>
                  <a:schemeClr val="tx2">
                    <a:lumMod val="50000"/>
                  </a:schemeClr>
                </a:solidFill>
              </a:rPr>
              <a:t>экономфаке</a:t>
            </a:r>
            <a:r>
              <a:rPr lang="ru-RU" sz="2200" dirty="0">
                <a:solidFill>
                  <a:schemeClr val="tx2">
                    <a:lumMod val="50000"/>
                  </a:schemeClr>
                </a:solidFill>
              </a:rPr>
              <a:t> ни в одном вузе во всём мире. </a:t>
            </a:r>
            <a:br>
              <a:rPr lang="ru-RU" sz="2200" dirty="0">
                <a:solidFill>
                  <a:schemeClr val="tx2">
                    <a:lumMod val="50000"/>
                  </a:schemeClr>
                </a:solidFill>
              </a:rPr>
            </a:br>
            <a:br>
              <a:rPr lang="ru-RU" sz="2200" dirty="0"/>
            </a:br>
            <a:r>
              <a:rPr lang="ru-RU" sz="2200" dirty="0">
                <a:solidFill>
                  <a:srgbClr val="FF0000"/>
                </a:solidFill>
              </a:rPr>
              <a:t>Если бы это было не так, то весь мир жил бы качественно иначе, а в России не создали бы «кризис» на пустом месте. </a:t>
            </a:r>
            <a:br>
              <a:rPr lang="ru-RU" sz="2200" dirty="0">
                <a:solidFill>
                  <a:srgbClr val="FF0000"/>
                </a:solidFill>
              </a:rPr>
            </a:br>
            <a:br>
              <a:rPr lang="ru-RU" sz="2200" dirty="0">
                <a:solidFill>
                  <a:srgbClr val="FF0000"/>
                </a:solidFill>
              </a:rPr>
            </a:br>
            <a:r>
              <a:rPr lang="ru-RU" sz="2200" dirty="0"/>
              <a:t>ПРАКТИКА — КРИТЕРИЙ ИСТИНЫ: </a:t>
            </a:r>
            <a:r>
              <a:rPr lang="ru-RU" sz="2200" dirty="0">
                <a:solidFill>
                  <a:srgbClr val="FF0000"/>
                </a:solidFill>
              </a:rPr>
              <a:t>экономическая наука, содержащая сложившуюся концепцию денег, </a:t>
            </a:r>
            <a:r>
              <a:rPr lang="ru-RU" sz="2200" dirty="0" err="1">
                <a:solidFill>
                  <a:srgbClr val="FF0000"/>
                </a:solidFill>
              </a:rPr>
              <a:t>управленчески</a:t>
            </a:r>
            <a:r>
              <a:rPr lang="ru-RU" sz="2200" dirty="0">
                <a:solidFill>
                  <a:srgbClr val="FF0000"/>
                </a:solidFill>
              </a:rPr>
              <a:t> несостоятельна и потому вредоносна.</a:t>
            </a:r>
            <a:br>
              <a:rPr lang="ru-RU" sz="2200" dirty="0">
                <a:solidFill>
                  <a:srgbClr val="FF0000"/>
                </a:solidFill>
              </a:rPr>
            </a:br>
            <a:br>
              <a:rPr lang="ru-RU" sz="2200" dirty="0">
                <a:solidFill>
                  <a:srgbClr val="FF0000"/>
                </a:solidFill>
              </a:rPr>
            </a:br>
            <a:r>
              <a:rPr lang="ru-RU" sz="2200" dirty="0"/>
              <a:t>Для ответа на поставленный вопрос необходимы содержательно иные знания, а не только знания о том, как пользоваться кошельком.</a:t>
            </a:r>
            <a:br>
              <a:rPr lang="ru-RU" sz="2200" dirty="0">
                <a:solidFill>
                  <a:srgbClr val="FF0000"/>
                </a:solidFill>
              </a:rPr>
            </a:br>
            <a:r>
              <a:rPr lang="ru-RU" sz="2200" dirty="0">
                <a:solidFill>
                  <a:srgbClr val="002060"/>
                </a:solidFill>
              </a:rPr>
              <a:t>Необходима содержательно иная экономическая наука </a:t>
            </a:r>
            <a:r>
              <a:rPr lang="ru-RU" sz="2200" dirty="0">
                <a:solidFill>
                  <a:srgbClr val="008080"/>
                </a:solidFill>
              </a:rPr>
              <a:t>и в ней — УПРАВЛЕНЧЕСКАЯ — концепция денег макроэкономического уровня. </a:t>
            </a:r>
          </a:p>
        </p:txBody>
      </p:sp>
    </p:spTree>
    <p:extLst>
      <p:ext uri="{BB962C8B-B14F-4D97-AF65-F5344CB8AC3E}">
        <p14:creationId xmlns:p14="http://schemas.microsoft.com/office/powerpoint/2010/main" val="1818320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6" y="0"/>
            <a:ext cx="9144000" cy="1124744"/>
          </a:xfrm>
          <a:solidFill>
            <a:srgbClr val="40706E"/>
          </a:solidFill>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algn="ctr">
              <a:lnSpc>
                <a:spcPts val="3600"/>
              </a:lnSpc>
            </a:pPr>
            <a:br>
              <a:rPr lang="ru-RU" sz="2400" dirty="0">
                <a:latin typeface="Arial" pitchFamily="34" charset="0"/>
                <a:cs typeface="Arial" pitchFamily="34" charset="0"/>
              </a:rPr>
            </a:br>
            <a:r>
              <a:rPr lang="ru-RU" sz="2400" dirty="0">
                <a:latin typeface="Arial" pitchFamily="34" charset="0"/>
                <a:cs typeface="Arial" pitchFamily="34" charset="0"/>
              </a:rPr>
              <a:t>Надо соотносить одно с другим с общенаучных методологических позиций:</a:t>
            </a:r>
            <a:br>
              <a:rPr lang="ru-RU" sz="2400" dirty="0">
                <a:latin typeface="Arial" pitchFamily="34" charset="0"/>
                <a:cs typeface="Arial" pitchFamily="34" charset="0"/>
              </a:rPr>
            </a:br>
            <a:endParaRPr lang="ru-RU" sz="2400" dirty="0">
              <a:latin typeface="Arial" pitchFamily="34" charset="0"/>
              <a:cs typeface="Arial" pitchFamily="34" charset="0"/>
            </a:endParaRPr>
          </a:p>
        </p:txBody>
      </p:sp>
      <p:sp>
        <p:nvSpPr>
          <p:cNvPr id="6" name="TextBox 5"/>
          <p:cNvSpPr txBox="1"/>
          <p:nvPr/>
        </p:nvSpPr>
        <p:spPr>
          <a:xfrm>
            <a:off x="0" y="1128458"/>
            <a:ext cx="5544615" cy="5632311"/>
          </a:xfrm>
          <a:prstGeom prst="rect">
            <a:avLst/>
          </a:prstGeom>
          <a:noFill/>
        </p:spPr>
        <p:txBody>
          <a:bodyPr wrap="square" rtlCol="0">
            <a:spAutoFit/>
          </a:bodyPr>
          <a:lstStyle/>
          <a:p>
            <a:pPr algn="just">
              <a:spcBef>
                <a:spcPts val="1200"/>
              </a:spcBef>
            </a:pPr>
            <a:r>
              <a:rPr lang="ru-RU" sz="2000" dirty="0" err="1"/>
              <a:t>А.Я.Лившиц</a:t>
            </a:r>
            <a:r>
              <a:rPr lang="ru-RU" sz="2000" dirty="0"/>
              <a:t> – в прошлом помощник президента РФ </a:t>
            </a:r>
            <a:r>
              <a:rPr lang="ru-RU" sz="2000" dirty="0" err="1"/>
              <a:t>Б.Н.Ельцина</a:t>
            </a:r>
            <a:r>
              <a:rPr lang="ru-RU" sz="2000" dirty="0"/>
              <a:t>, вице-премьер и министр финансов: </a:t>
            </a:r>
            <a:r>
              <a:rPr lang="ru-RU" sz="2000" b="1" dirty="0"/>
              <a:t>«Экономика похожа на женщину. Разве её поймёшь?» </a:t>
            </a:r>
            <a:r>
              <a:rPr lang="ru-RU" sz="2000" dirty="0"/>
              <a:t>— «Финансовые известия», 05.10.2005 г.</a:t>
            </a:r>
          </a:p>
          <a:p>
            <a:pPr algn="just">
              <a:spcBef>
                <a:spcPts val="1200"/>
              </a:spcBef>
            </a:pPr>
            <a:r>
              <a:rPr lang="ru-RU" sz="2000" dirty="0" err="1"/>
              <a:t>А.В.Дворкович</a:t>
            </a:r>
            <a:r>
              <a:rPr lang="ru-RU" sz="2000" dirty="0"/>
              <a:t> – в прошлом помощник президента РФ </a:t>
            </a:r>
            <a:r>
              <a:rPr lang="ru-RU" sz="2000" dirty="0" err="1"/>
              <a:t>Д.А.Медведева</a:t>
            </a:r>
            <a:r>
              <a:rPr lang="ru-RU" sz="2000" dirty="0"/>
              <a:t>, позднее вице-премьер: </a:t>
            </a:r>
            <a:r>
              <a:rPr lang="ru-RU" sz="2000" b="1" dirty="0"/>
              <a:t>«Экономистов придумали для того, чтобы на их фоне хорошо выглядели синоптики» </a:t>
            </a:r>
            <a:r>
              <a:rPr lang="ru-RU" sz="2000" dirty="0"/>
              <a:t>— «Комсомольская правда», 11.06.2009 г. </a:t>
            </a:r>
          </a:p>
          <a:p>
            <a:pPr algn="just">
              <a:spcBef>
                <a:spcPts val="1200"/>
              </a:spcBef>
            </a:pPr>
            <a:r>
              <a:rPr lang="ru-RU" sz="2000" dirty="0">
                <a:solidFill>
                  <a:srgbClr val="FF0000"/>
                </a:solidFill>
              </a:rPr>
              <a:t>Для политиков и обществоведов такие «откровения» – норма. А если их упрекнуть в некомпетентности, то они не способны ни к чему, кроме как предъявлять «регалии» вплоть до нобелевских премий или устроить истерику в стиле </a:t>
            </a:r>
            <a:r>
              <a:rPr lang="ru-RU" sz="2000" dirty="0" err="1">
                <a:solidFill>
                  <a:srgbClr val="FF0000"/>
                </a:solidFill>
              </a:rPr>
              <a:t>Паниковского</a:t>
            </a:r>
            <a:r>
              <a:rPr lang="ru-RU" sz="2000" dirty="0">
                <a:solidFill>
                  <a:srgbClr val="FF0000"/>
                </a:solidFill>
              </a:rPr>
              <a:t>: «А ты кто такой?!!!».</a:t>
            </a:r>
          </a:p>
        </p:txBody>
      </p:sp>
      <p:sp>
        <p:nvSpPr>
          <p:cNvPr id="3" name="TextBox 2"/>
          <p:cNvSpPr txBox="1"/>
          <p:nvPr/>
        </p:nvSpPr>
        <p:spPr>
          <a:xfrm>
            <a:off x="5598553" y="1344825"/>
            <a:ext cx="3365935" cy="532453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ru-RU" sz="2000" b="1" dirty="0">
                <a:solidFill>
                  <a:srgbClr val="FF0000"/>
                </a:solidFill>
              </a:rPr>
              <a:t>Аналог</a:t>
            </a:r>
            <a:r>
              <a:rPr lang="ru-RU" sz="2000" dirty="0"/>
              <a:t>: Сдача экзамена по сопротивлению материалов в техническом вузе. </a:t>
            </a:r>
          </a:p>
          <a:p>
            <a:pPr algn="just"/>
            <a:endParaRPr lang="ru-RU" sz="2000" i="1" dirty="0"/>
          </a:p>
          <a:p>
            <a:pPr algn="just"/>
            <a:r>
              <a:rPr lang="ru-RU" sz="2000" i="1" dirty="0"/>
              <a:t>Студент</a:t>
            </a:r>
            <a:r>
              <a:rPr lang="ru-RU" sz="2000" dirty="0"/>
              <a:t>: </a:t>
            </a:r>
            <a:r>
              <a:rPr lang="ru-RU" sz="2000" b="1" dirty="0"/>
              <a:t>Профессор, механика сплошных сред как женщина: разве её  поймёшь? </a:t>
            </a:r>
          </a:p>
          <a:p>
            <a:pPr algn="just"/>
            <a:endParaRPr lang="ru-RU" sz="2000" b="1" dirty="0"/>
          </a:p>
          <a:p>
            <a:pPr algn="just"/>
            <a:r>
              <a:rPr lang="ru-RU" sz="2000" i="1" dirty="0"/>
              <a:t>Профессор</a:t>
            </a:r>
            <a:r>
              <a:rPr lang="ru-RU" sz="2000" dirty="0"/>
              <a:t>: Это гениально, вы заслуживаете не только отличной оценки, но и учёной степени кандидата… Нет, доктора наук.</a:t>
            </a:r>
          </a:p>
          <a:p>
            <a:pPr algn="just"/>
            <a:endParaRPr lang="ru-RU" sz="2000" dirty="0">
              <a:solidFill>
                <a:srgbClr val="FF0000"/>
              </a:solidFill>
            </a:endParaRPr>
          </a:p>
          <a:p>
            <a:pPr algn="just"/>
            <a:r>
              <a:rPr lang="ru-RU" sz="2000" dirty="0">
                <a:solidFill>
                  <a:srgbClr val="FF0000"/>
                </a:solidFill>
              </a:rPr>
              <a:t>При таком «сопромате» рухнула бы вся цивилизация.</a:t>
            </a:r>
          </a:p>
        </p:txBody>
      </p:sp>
      <p:sp>
        <p:nvSpPr>
          <p:cNvPr id="4" name="Номер слайда 3"/>
          <p:cNvSpPr>
            <a:spLocks noGrp="1"/>
          </p:cNvSpPr>
          <p:nvPr>
            <p:ph type="sldNum" sz="quarter" idx="12"/>
          </p:nvPr>
        </p:nvSpPr>
        <p:spPr/>
        <p:txBody>
          <a:bodyPr/>
          <a:lstStyle/>
          <a:p>
            <a:fld id="{307CA5A0-5E66-4F5A-9823-CDDF9D0AFB1D}" type="slidenum">
              <a:rPr lang="ru-RU" smtClean="0"/>
              <a:t>11</a:t>
            </a:fld>
            <a:endParaRPr lang="ru-RU"/>
          </a:p>
        </p:txBody>
      </p:sp>
    </p:spTree>
    <p:extLst>
      <p:ext uri="{BB962C8B-B14F-4D97-AF65-F5344CB8AC3E}">
        <p14:creationId xmlns:p14="http://schemas.microsoft.com/office/powerpoint/2010/main" val="3758935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052736"/>
            <a:ext cx="8928992" cy="1008112"/>
          </a:xfrm>
          <a:solidFill>
            <a:srgbClr val="40706E"/>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br>
              <a:rPr lang="ru-RU" sz="2800" dirty="0">
                <a:solidFill>
                  <a:schemeClr val="bg1"/>
                </a:solidFill>
                <a:latin typeface="+mj-lt"/>
              </a:rPr>
            </a:br>
            <a:r>
              <a:rPr lang="ru-RU" sz="2800" dirty="0">
                <a:solidFill>
                  <a:schemeClr val="bg1"/>
                </a:solidFill>
                <a:latin typeface="+mj-lt"/>
              </a:rPr>
              <a:t>Полная функция управления — ключевое понятие ДОТУ </a:t>
            </a:r>
            <a:br>
              <a:rPr lang="ru-RU" sz="2800" dirty="0">
                <a:solidFill>
                  <a:schemeClr val="bg1"/>
                </a:solidFill>
                <a:latin typeface="+mj-lt"/>
              </a:rPr>
            </a:br>
            <a:r>
              <a:rPr lang="ru-RU" sz="2800" dirty="0">
                <a:solidFill>
                  <a:schemeClr val="bg1"/>
                </a:solidFill>
              </a:rPr>
              <a:t>— </a:t>
            </a:r>
            <a:r>
              <a:rPr lang="ru-RU" sz="2800" dirty="0">
                <a:solidFill>
                  <a:schemeClr val="bg1"/>
                </a:solidFill>
                <a:latin typeface="+mj-lt"/>
              </a:rPr>
              <a:t>включает в себя следующие этапы:</a:t>
            </a:r>
            <a:br>
              <a:rPr lang="ru-RU" sz="2800" dirty="0">
                <a:solidFill>
                  <a:schemeClr val="bg1"/>
                </a:solidFill>
                <a:latin typeface="+mj-lt"/>
              </a:rPr>
            </a:br>
            <a:endParaRPr lang="ru-RU" sz="2800" dirty="0">
              <a:solidFill>
                <a:schemeClr val="bg1"/>
              </a:solidFill>
              <a:latin typeface="+mj-lt"/>
            </a:endParaRPr>
          </a:p>
        </p:txBody>
      </p:sp>
      <p:sp>
        <p:nvSpPr>
          <p:cNvPr id="3" name="Объект 2"/>
          <p:cNvSpPr>
            <a:spLocks noGrp="1"/>
          </p:cNvSpPr>
          <p:nvPr>
            <p:ph idx="1"/>
          </p:nvPr>
        </p:nvSpPr>
        <p:spPr>
          <a:xfrm>
            <a:off x="0" y="2160240"/>
            <a:ext cx="9144000" cy="4437112"/>
          </a:xfrm>
        </p:spPr>
        <p:style>
          <a:lnRef idx="0">
            <a:scrgbClr r="0" g="0" b="0"/>
          </a:lnRef>
          <a:fillRef idx="1001">
            <a:schemeClr val="lt2"/>
          </a:fillRef>
          <a:effectRef idx="0">
            <a:scrgbClr r="0" g="0" b="0"/>
          </a:effectRef>
          <a:fontRef idx="major"/>
        </p:style>
        <p:txBody>
          <a:bodyPr>
            <a:noAutofit/>
          </a:bodyPr>
          <a:lstStyle/>
          <a:p>
            <a:pPr marL="624078" indent="-514350" algn="just">
              <a:buFont typeface="+mj-lt"/>
              <a:buAutoNum type="arabicPeriod"/>
            </a:pPr>
            <a:r>
              <a:rPr lang="ru-RU" sz="2400" dirty="0">
                <a:latin typeface="+mn-lt"/>
              </a:rPr>
              <a:t>Выявление фактора среды, который «давит на психику» </a:t>
            </a:r>
            <a:br>
              <a:rPr lang="ru-RU" sz="2400" dirty="0">
                <a:latin typeface="+mn-lt"/>
              </a:rPr>
            </a:br>
            <a:r>
              <a:rPr lang="ru-RU" sz="2400" dirty="0">
                <a:latin typeface="+mn-lt"/>
              </a:rPr>
              <a:t>и тем самым вызывает потребность в управлении.</a:t>
            </a:r>
          </a:p>
          <a:p>
            <a:pPr marL="624078" indent="-514350" algn="just">
              <a:buFont typeface="+mj-lt"/>
              <a:buAutoNum type="arabicPeriod"/>
            </a:pPr>
            <a:r>
              <a:rPr lang="ru-RU" sz="2400" dirty="0">
                <a:latin typeface="+mn-lt"/>
              </a:rPr>
              <a:t>Целеполагание в отношении выявленного фактора.</a:t>
            </a:r>
          </a:p>
          <a:p>
            <a:pPr marL="624078" indent="-514350" algn="just">
              <a:buFont typeface="+mj-lt"/>
              <a:buAutoNum type="arabicPeriod"/>
            </a:pPr>
            <a:r>
              <a:rPr lang="ru-RU" sz="2400" dirty="0">
                <a:latin typeface="+mn-lt"/>
              </a:rPr>
              <a:t>Выработка концепции достижения намеченных целей на основе многовариантной прогностики течения событий.</a:t>
            </a:r>
          </a:p>
          <a:p>
            <a:pPr marL="624078" indent="-514350" algn="just">
              <a:buFont typeface="+mj-lt"/>
              <a:buAutoNum type="arabicPeriod"/>
            </a:pPr>
            <a:r>
              <a:rPr lang="ru-RU" sz="2400" dirty="0">
                <a:latin typeface="+mn-lt"/>
              </a:rPr>
              <a:t>Внедрение концепции в жизнь — организация управления в соответствии с нею.</a:t>
            </a:r>
          </a:p>
          <a:p>
            <a:pPr marL="624078" indent="-514350" algn="just">
              <a:buFont typeface="+mj-lt"/>
              <a:buAutoNum type="arabicPeriod"/>
            </a:pPr>
            <a:r>
              <a:rPr lang="ru-RU" sz="2400" dirty="0">
                <a:latin typeface="+mn-lt"/>
              </a:rPr>
              <a:t>Контроль за течением процесса управления и корректировка концепции и текущего управления.</a:t>
            </a:r>
          </a:p>
          <a:p>
            <a:pPr marL="624078" indent="-514350" algn="just">
              <a:buFont typeface="+mj-lt"/>
              <a:buAutoNum type="arabicPeriod"/>
            </a:pPr>
            <a:r>
              <a:rPr lang="ru-RU" sz="2400" dirty="0">
                <a:latin typeface="+mn-lt"/>
              </a:rPr>
              <a:t>Достижение целей и высвобождение ресурсов либо </a:t>
            </a:r>
            <a:br>
              <a:rPr lang="ru-RU" sz="2400" dirty="0">
                <a:latin typeface="+mn-lt"/>
              </a:rPr>
            </a:br>
            <a:r>
              <a:rPr lang="ru-RU" sz="2400" dirty="0">
                <a:latin typeface="+mn-lt"/>
              </a:rPr>
              <a:t>(в случае </a:t>
            </a:r>
            <a:r>
              <a:rPr lang="ru-RU" sz="2400" dirty="0" err="1">
                <a:latin typeface="+mn-lt"/>
              </a:rPr>
              <a:t>недостижения</a:t>
            </a:r>
            <a:r>
              <a:rPr lang="ru-RU" sz="2400" dirty="0">
                <a:latin typeface="+mn-lt"/>
              </a:rPr>
              <a:t> целей) возврат к п. 1.</a:t>
            </a:r>
          </a:p>
        </p:txBody>
      </p:sp>
      <p:sp>
        <p:nvSpPr>
          <p:cNvPr id="6" name="Заголовок 1"/>
          <p:cNvSpPr txBox="1">
            <a:spLocks/>
          </p:cNvSpPr>
          <p:nvPr/>
        </p:nvSpPr>
        <p:spPr>
          <a:xfrm>
            <a:off x="0" y="0"/>
            <a:ext cx="8964488" cy="9807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800" b="1" dirty="0"/>
              <a:t>Тема 2. Основы </a:t>
            </a:r>
            <a:br>
              <a:rPr lang="ru-RU" sz="2800" b="1" dirty="0"/>
            </a:br>
            <a:r>
              <a:rPr lang="ru-RU" sz="2800" b="1" dirty="0"/>
              <a:t>достаточно общей теории управления (ДОТУ)</a:t>
            </a:r>
            <a:endParaRPr lang="ru-RU" sz="2800" dirty="0"/>
          </a:p>
        </p:txBody>
      </p:sp>
    </p:spTree>
    <p:extLst>
      <p:ext uri="{BB962C8B-B14F-4D97-AF65-F5344CB8AC3E}">
        <p14:creationId xmlns:p14="http://schemas.microsoft.com/office/powerpoint/2010/main" val="2294253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95536" y="2256276"/>
            <a:ext cx="4392488" cy="32609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9" name="Группа 18"/>
          <p:cNvGrpSpPr/>
          <p:nvPr/>
        </p:nvGrpSpPr>
        <p:grpSpPr>
          <a:xfrm>
            <a:off x="-86454" y="2420888"/>
            <a:ext cx="5306526" cy="4464496"/>
            <a:chOff x="-236737" y="1484784"/>
            <a:chExt cx="5306526" cy="4464496"/>
          </a:xfrm>
        </p:grpSpPr>
        <p:sp>
          <p:nvSpPr>
            <p:cNvPr id="6" name="TextBox 5"/>
            <p:cNvSpPr txBox="1"/>
            <p:nvPr/>
          </p:nvSpPr>
          <p:spPr>
            <a:xfrm>
              <a:off x="1115616" y="1484784"/>
              <a:ext cx="2664296" cy="1077218"/>
            </a:xfrm>
            <a:prstGeom prst="rect">
              <a:avLst/>
            </a:prstGeom>
            <a:solidFill>
              <a:schemeClr val="accent2">
                <a:lumMod val="40000"/>
                <a:lumOff val="60000"/>
              </a:schemeClr>
            </a:solidFill>
          </p:spPr>
          <p:txBody>
            <a:bodyPr wrap="square" rtlCol="0">
              <a:spAutoFit/>
            </a:bodyPr>
            <a:lstStyle/>
            <a:p>
              <a:pPr algn="ctr"/>
              <a:r>
                <a:rPr lang="ru-RU" sz="3200" dirty="0"/>
                <a:t>Система</a:t>
              </a:r>
              <a:br>
                <a:rPr lang="ru-RU" sz="3200" dirty="0"/>
              </a:br>
              <a:r>
                <a:rPr lang="ru-RU" sz="3200" dirty="0"/>
                <a:t>управления</a:t>
              </a:r>
            </a:p>
          </p:txBody>
        </p:sp>
        <p:sp>
          <p:nvSpPr>
            <p:cNvPr id="7" name="TextBox 6"/>
            <p:cNvSpPr txBox="1"/>
            <p:nvPr/>
          </p:nvSpPr>
          <p:spPr>
            <a:xfrm>
              <a:off x="1115616" y="3212976"/>
              <a:ext cx="2664296" cy="1077218"/>
            </a:xfrm>
            <a:prstGeom prst="rect">
              <a:avLst/>
            </a:prstGeom>
            <a:solidFill>
              <a:schemeClr val="accent2">
                <a:lumMod val="40000"/>
                <a:lumOff val="60000"/>
              </a:schemeClr>
            </a:solidFill>
          </p:spPr>
          <p:txBody>
            <a:bodyPr wrap="square" rtlCol="0">
              <a:spAutoFit/>
            </a:bodyPr>
            <a:lstStyle/>
            <a:p>
              <a:pPr algn="ctr"/>
              <a:r>
                <a:rPr lang="ru-RU" sz="3200" dirty="0"/>
                <a:t>Объект управления</a:t>
              </a:r>
            </a:p>
          </p:txBody>
        </p:sp>
        <p:grpSp>
          <p:nvGrpSpPr>
            <p:cNvPr id="12" name="Группа 11"/>
            <p:cNvGrpSpPr/>
            <p:nvPr/>
          </p:nvGrpSpPr>
          <p:grpSpPr>
            <a:xfrm>
              <a:off x="3341597" y="2730649"/>
              <a:ext cx="1158395" cy="3002607"/>
              <a:chOff x="3341597" y="2730649"/>
              <a:chExt cx="1158395" cy="3002607"/>
            </a:xfrm>
          </p:grpSpPr>
          <p:sp>
            <p:nvSpPr>
              <p:cNvPr id="10" name="Стрелка углом 9"/>
              <p:cNvSpPr/>
              <p:nvPr/>
            </p:nvSpPr>
            <p:spPr>
              <a:xfrm rot="10800000">
                <a:off x="3341597" y="3747364"/>
                <a:ext cx="1158394" cy="1985892"/>
              </a:xfrm>
              <a:prstGeom prst="bentArrow">
                <a:avLst>
                  <a:gd name="adj1" fmla="val 15927"/>
                  <a:gd name="adj2" fmla="val 17288"/>
                  <a:gd name="adj3" fmla="val 25000"/>
                  <a:gd name="adj4" fmla="val 4229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Стрелка углом 8"/>
              <p:cNvSpPr/>
              <p:nvPr/>
            </p:nvSpPr>
            <p:spPr>
              <a:xfrm rot="10800000">
                <a:off x="3779912" y="2730649"/>
                <a:ext cx="720080" cy="1351008"/>
              </a:xfrm>
              <a:prstGeom prst="bentArrow">
                <a:avLst>
                  <a:gd name="adj1" fmla="val 25000"/>
                  <a:gd name="adj2" fmla="val 25000"/>
                  <a:gd name="adj3" fmla="val 38137"/>
                  <a:gd name="adj4" fmla="val 4375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sp>
          <p:nvSpPr>
            <p:cNvPr id="11" name="TextBox 10"/>
            <p:cNvSpPr txBox="1"/>
            <p:nvPr/>
          </p:nvSpPr>
          <p:spPr>
            <a:xfrm>
              <a:off x="974106" y="4995173"/>
              <a:ext cx="2805804" cy="954107"/>
            </a:xfrm>
            <a:prstGeom prst="rect">
              <a:avLst/>
            </a:prstGeom>
            <a:noFill/>
          </p:spPr>
          <p:txBody>
            <a:bodyPr wrap="square" rtlCol="0">
              <a:spAutoFit/>
            </a:bodyPr>
            <a:lstStyle/>
            <a:p>
              <a:pPr algn="ctr"/>
              <a:r>
                <a:rPr lang="ru-RU" sz="2800" dirty="0">
                  <a:solidFill>
                    <a:srgbClr val="00B050"/>
                  </a:solidFill>
                </a:rPr>
                <a:t>Окружающая среда</a:t>
              </a:r>
            </a:p>
          </p:txBody>
        </p:sp>
        <p:grpSp>
          <p:nvGrpSpPr>
            <p:cNvPr id="13" name="Группа 12"/>
            <p:cNvGrpSpPr/>
            <p:nvPr/>
          </p:nvGrpSpPr>
          <p:grpSpPr>
            <a:xfrm rot="10800000">
              <a:off x="245254" y="1916831"/>
              <a:ext cx="1154625" cy="3744416"/>
              <a:chOff x="3495648" y="1844825"/>
              <a:chExt cx="1154625" cy="3744416"/>
            </a:xfrm>
          </p:grpSpPr>
          <p:sp>
            <p:nvSpPr>
              <p:cNvPr id="15" name="Стрелка углом 14"/>
              <p:cNvSpPr/>
              <p:nvPr/>
            </p:nvSpPr>
            <p:spPr>
              <a:xfrm rot="10800000">
                <a:off x="3779911" y="2801766"/>
                <a:ext cx="720080" cy="2787475"/>
              </a:xfrm>
              <a:prstGeom prst="bentArrow">
                <a:avLst>
                  <a:gd name="adj1" fmla="val 25000"/>
                  <a:gd name="adj2" fmla="val 25000"/>
                  <a:gd name="adj3" fmla="val 41056"/>
                  <a:gd name="adj4" fmla="val 43750"/>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6" name="Стрелка углом 15"/>
              <p:cNvSpPr/>
              <p:nvPr/>
            </p:nvSpPr>
            <p:spPr>
              <a:xfrm rot="5400000">
                <a:off x="3496897" y="1843576"/>
                <a:ext cx="1152128" cy="1154625"/>
              </a:xfrm>
              <a:prstGeom prst="bentArrow">
                <a:avLst>
                  <a:gd name="adj1" fmla="val 15811"/>
                  <a:gd name="adj2" fmla="val 19857"/>
                  <a:gd name="adj3" fmla="val 35947"/>
                  <a:gd name="adj4" fmla="val 43750"/>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4" name="Стрелка углом 13"/>
              <p:cNvSpPr/>
              <p:nvPr/>
            </p:nvSpPr>
            <p:spPr>
              <a:xfrm rot="5400000">
                <a:off x="3827795" y="3453122"/>
                <a:ext cx="720080" cy="815853"/>
              </a:xfrm>
              <a:prstGeom prst="bentArrow">
                <a:avLst>
                  <a:gd name="adj1" fmla="val 25000"/>
                  <a:gd name="adj2" fmla="val 25000"/>
                  <a:gd name="adj3" fmla="val 38136"/>
                  <a:gd name="adj4" fmla="val 32073"/>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sp>
          <p:nvSpPr>
            <p:cNvPr id="17" name="TextBox 16"/>
            <p:cNvSpPr txBox="1"/>
            <p:nvPr/>
          </p:nvSpPr>
          <p:spPr>
            <a:xfrm>
              <a:off x="4515791" y="2647788"/>
              <a:ext cx="553998" cy="2365388"/>
            </a:xfrm>
            <a:prstGeom prst="rect">
              <a:avLst/>
            </a:prstGeom>
            <a:noFill/>
          </p:spPr>
          <p:txBody>
            <a:bodyPr vert="vert270" wrap="square" rtlCol="0">
              <a:spAutoFit/>
            </a:bodyPr>
            <a:lstStyle/>
            <a:p>
              <a:r>
                <a:rPr lang="ru-RU" sz="2400" dirty="0">
                  <a:solidFill>
                    <a:schemeClr val="tx2"/>
                  </a:solidFill>
                </a:rPr>
                <a:t>Прямые связи</a:t>
              </a:r>
            </a:p>
          </p:txBody>
        </p:sp>
        <p:sp>
          <p:nvSpPr>
            <p:cNvPr id="18" name="TextBox 17"/>
            <p:cNvSpPr txBox="1"/>
            <p:nvPr/>
          </p:nvSpPr>
          <p:spPr>
            <a:xfrm>
              <a:off x="-236737" y="2417750"/>
              <a:ext cx="553998" cy="2811450"/>
            </a:xfrm>
            <a:prstGeom prst="rect">
              <a:avLst/>
            </a:prstGeom>
            <a:noFill/>
          </p:spPr>
          <p:txBody>
            <a:bodyPr vert="vert270" wrap="square" rtlCol="0">
              <a:spAutoFit/>
            </a:bodyPr>
            <a:lstStyle/>
            <a:p>
              <a:r>
                <a:rPr lang="ru-RU" sz="2400" dirty="0"/>
                <a:t>Обратные  связи</a:t>
              </a:r>
            </a:p>
          </p:txBody>
        </p:sp>
      </p:grpSp>
      <p:sp>
        <p:nvSpPr>
          <p:cNvPr id="2" name="Заголовок 1"/>
          <p:cNvSpPr>
            <a:spLocks noGrp="1"/>
          </p:cNvSpPr>
          <p:nvPr>
            <p:ph type="title"/>
          </p:nvPr>
        </p:nvSpPr>
        <p:spPr>
          <a:xfrm>
            <a:off x="0" y="6462"/>
            <a:ext cx="9144000" cy="1622338"/>
          </a:xfrm>
          <a:solidFill>
            <a:srgbClr val="40706E"/>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l"/>
            <a:r>
              <a:rPr lang="ru-RU" sz="2400" dirty="0">
                <a:solidFill>
                  <a:schemeClr val="bg1"/>
                </a:solidFill>
                <a:latin typeface="+mj-lt"/>
              </a:rPr>
              <a:t>Замкнутая система = объект управления + система управления, взаимодействующие со средой и замкнутые друг на друга контурами прямых и обратных связей. Любой природный, социальный, технический процесс может быть представлен так:</a:t>
            </a:r>
          </a:p>
        </p:txBody>
      </p:sp>
      <p:sp>
        <p:nvSpPr>
          <p:cNvPr id="3" name="Объект 2"/>
          <p:cNvSpPr>
            <a:spLocks noGrp="1"/>
          </p:cNvSpPr>
          <p:nvPr>
            <p:ph idx="1"/>
          </p:nvPr>
        </p:nvSpPr>
        <p:spPr>
          <a:xfrm>
            <a:off x="5148064" y="1628800"/>
            <a:ext cx="3995936" cy="5229200"/>
          </a:xfrm>
        </p:spPr>
        <p:style>
          <a:lnRef idx="0">
            <a:scrgbClr r="0" g="0" b="0"/>
          </a:lnRef>
          <a:fillRef idx="1001">
            <a:schemeClr val="lt2"/>
          </a:fillRef>
          <a:effectRef idx="0">
            <a:scrgbClr r="0" g="0" b="0"/>
          </a:effectRef>
          <a:fontRef idx="major"/>
        </p:style>
        <p:txBody>
          <a:bodyPr>
            <a:normAutofit fontScale="92500" lnSpcReduction="20000"/>
          </a:bodyPr>
          <a:lstStyle/>
          <a:p>
            <a:pPr marL="109728" indent="0">
              <a:buNone/>
            </a:pPr>
            <a:r>
              <a:rPr lang="ru-RU" dirty="0">
                <a:latin typeface="+mn-lt"/>
              </a:rPr>
              <a:t>Схемы управления:</a:t>
            </a:r>
          </a:p>
          <a:p>
            <a:pPr algn="just"/>
            <a:r>
              <a:rPr lang="ru-RU" sz="2000" dirty="0">
                <a:latin typeface="+mn-lt"/>
              </a:rPr>
              <a:t>Программная схема управления </a:t>
            </a:r>
            <a:r>
              <a:rPr lang="ru-RU" sz="2000" dirty="0">
                <a:solidFill>
                  <a:srgbClr val="FF0000"/>
                </a:solidFill>
                <a:latin typeface="+mn-lt"/>
              </a:rPr>
              <a:t>(обратные связи отсутствуют, управляющее воздействие — функция времени, т.е. обусловлено работой таймера).</a:t>
            </a:r>
          </a:p>
          <a:p>
            <a:pPr algn="just"/>
            <a:r>
              <a:rPr lang="ru-RU" sz="2000" dirty="0">
                <a:latin typeface="+mn-lt"/>
              </a:rPr>
              <a:t>Программно-адаптивная схема управления </a:t>
            </a:r>
            <a:r>
              <a:rPr lang="ru-RU" sz="2000" dirty="0">
                <a:solidFill>
                  <a:srgbClr val="FF0000"/>
                </a:solidFill>
                <a:latin typeface="+mn-lt"/>
              </a:rPr>
              <a:t>(действуют прямые </a:t>
            </a:r>
            <a:br>
              <a:rPr lang="ru-RU" sz="2000" dirty="0">
                <a:solidFill>
                  <a:srgbClr val="FF0000"/>
                </a:solidFill>
                <a:latin typeface="+mn-lt"/>
              </a:rPr>
            </a:br>
            <a:r>
              <a:rPr lang="ru-RU" sz="2000" dirty="0">
                <a:solidFill>
                  <a:srgbClr val="FF0000"/>
                </a:solidFill>
                <a:latin typeface="+mn-lt"/>
              </a:rPr>
              <a:t>и обратные связи, управляющее воздействие — функция текущих параметров состояния среды и объекта).</a:t>
            </a:r>
          </a:p>
          <a:p>
            <a:pPr algn="just"/>
            <a:r>
              <a:rPr lang="ru-RU" sz="2000" dirty="0">
                <a:latin typeface="+mn-lt"/>
              </a:rPr>
              <a:t>Предиктор-корректор </a:t>
            </a:r>
            <a:r>
              <a:rPr lang="ru-RU" sz="2000" dirty="0">
                <a:solidFill>
                  <a:srgbClr val="FF0000"/>
                </a:solidFill>
                <a:latin typeface="+mn-lt"/>
              </a:rPr>
              <a:t>(</a:t>
            </a:r>
            <a:r>
              <a:rPr lang="ru-RU" sz="2000" dirty="0" err="1">
                <a:solidFill>
                  <a:srgbClr val="FF0000"/>
                </a:solidFill>
                <a:latin typeface="+mn-lt"/>
              </a:rPr>
              <a:t>предуказатель-поправщик</a:t>
            </a:r>
            <a:r>
              <a:rPr lang="ru-RU" sz="2000" dirty="0">
                <a:solidFill>
                  <a:srgbClr val="FF0000"/>
                </a:solidFill>
                <a:latin typeface="+mn-lt"/>
              </a:rPr>
              <a:t>:  управляющее воздействие — функция текущих параметров состояния среды и объекта и </a:t>
            </a:r>
            <a:r>
              <a:rPr lang="ru-RU" sz="2000" i="1" dirty="0">
                <a:solidFill>
                  <a:srgbClr val="FF0000"/>
                </a:solidFill>
                <a:latin typeface="+mn-lt"/>
              </a:rPr>
              <a:t>прогноза, осуществляемого в процессе управления)</a:t>
            </a:r>
            <a:r>
              <a:rPr lang="ru-RU" sz="2000" dirty="0">
                <a:solidFill>
                  <a:srgbClr val="FF0000"/>
                </a:solidFill>
                <a:latin typeface="+mn-lt"/>
              </a:rPr>
              <a:t>.</a:t>
            </a:r>
          </a:p>
        </p:txBody>
      </p:sp>
      <p:sp>
        <p:nvSpPr>
          <p:cNvPr id="20" name="Стрелка углом 19"/>
          <p:cNvSpPr/>
          <p:nvPr/>
        </p:nvSpPr>
        <p:spPr>
          <a:xfrm rot="5400000">
            <a:off x="3883674" y="2964080"/>
            <a:ext cx="936104" cy="857831"/>
          </a:xfrm>
          <a:prstGeom prst="bentArrow">
            <a:avLst>
              <a:gd name="adj1" fmla="val 21155"/>
              <a:gd name="adj2" fmla="val 25000"/>
              <a:gd name="adj3" fmla="val 37253"/>
              <a:gd name="adj4" fmla="val 39824"/>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190545" y="1628800"/>
            <a:ext cx="4885511" cy="584775"/>
          </a:xfrm>
          <a:prstGeom prst="rect">
            <a:avLst/>
          </a:prstGeom>
          <a:noFill/>
        </p:spPr>
        <p:txBody>
          <a:bodyPr wrap="square" rtlCol="0">
            <a:spAutoFit/>
          </a:bodyPr>
          <a:lstStyle/>
          <a:p>
            <a:pPr algn="ctr"/>
            <a:r>
              <a:rPr lang="ru-RU" sz="3200" dirty="0">
                <a:solidFill>
                  <a:srgbClr val="00B050"/>
                </a:solidFill>
              </a:rPr>
              <a:t>Окружающая среда</a:t>
            </a:r>
          </a:p>
        </p:txBody>
      </p:sp>
      <p:sp>
        <p:nvSpPr>
          <p:cNvPr id="8" name="TextBox 7"/>
          <p:cNvSpPr txBox="1"/>
          <p:nvPr/>
        </p:nvSpPr>
        <p:spPr>
          <a:xfrm>
            <a:off x="1124389" y="3541692"/>
            <a:ext cx="3085061" cy="461665"/>
          </a:xfrm>
          <a:prstGeom prst="rect">
            <a:avLst/>
          </a:prstGeom>
          <a:noFill/>
        </p:spPr>
        <p:txBody>
          <a:bodyPr wrap="square" rtlCol="0">
            <a:spAutoFit/>
          </a:bodyPr>
          <a:lstStyle/>
          <a:p>
            <a:pPr algn="ctr"/>
            <a:r>
              <a:rPr lang="ru-RU" sz="2400" dirty="0">
                <a:solidFill>
                  <a:schemeClr val="bg1"/>
                </a:solidFill>
              </a:rPr>
              <a:t>Замкнутая система</a:t>
            </a:r>
          </a:p>
        </p:txBody>
      </p:sp>
      <p:sp>
        <p:nvSpPr>
          <p:cNvPr id="23" name="Стрелка вправо 22"/>
          <p:cNvSpPr/>
          <p:nvPr/>
        </p:nvSpPr>
        <p:spPr>
          <a:xfrm rot="5400000">
            <a:off x="1013198" y="5414818"/>
            <a:ext cx="760560" cy="3083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sp>
        <p:nvSpPr>
          <p:cNvPr id="24" name="Стрелка вправо 23"/>
          <p:cNvSpPr/>
          <p:nvPr/>
        </p:nvSpPr>
        <p:spPr>
          <a:xfrm rot="16200000">
            <a:off x="3370347" y="5432819"/>
            <a:ext cx="796562" cy="3083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p:cNvSpPr txBox="1"/>
          <p:nvPr/>
        </p:nvSpPr>
        <p:spPr>
          <a:xfrm>
            <a:off x="1486940" y="5446965"/>
            <a:ext cx="2220964" cy="646331"/>
          </a:xfrm>
          <a:prstGeom prst="rect">
            <a:avLst/>
          </a:prstGeom>
          <a:noFill/>
        </p:spPr>
        <p:txBody>
          <a:bodyPr wrap="square" rtlCol="0">
            <a:spAutoFit/>
          </a:bodyPr>
          <a:lstStyle/>
          <a:p>
            <a:pPr algn="ctr"/>
            <a:r>
              <a:rPr lang="ru-RU" dirty="0">
                <a:solidFill>
                  <a:srgbClr val="FF0000"/>
                </a:solidFill>
              </a:rPr>
              <a:t>Взаимодействие объекта со средой</a:t>
            </a:r>
          </a:p>
        </p:txBody>
      </p:sp>
    </p:spTree>
    <p:extLst>
      <p:ext uri="{BB962C8B-B14F-4D97-AF65-F5344CB8AC3E}">
        <p14:creationId xmlns:p14="http://schemas.microsoft.com/office/powerpoint/2010/main" val="2831996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6462"/>
            <a:ext cx="8532440" cy="686234"/>
          </a:xfrm>
          <a:solidFill>
            <a:srgbClr val="40706E"/>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ru-RU" sz="2800" dirty="0">
                <a:solidFill>
                  <a:schemeClr val="bg1"/>
                </a:solidFill>
                <a:latin typeface="+mj-lt"/>
              </a:rPr>
              <a:t>Способы управления (самоуправления):</a:t>
            </a:r>
          </a:p>
        </p:txBody>
      </p:sp>
      <p:sp>
        <p:nvSpPr>
          <p:cNvPr id="3" name="Объект 2"/>
          <p:cNvSpPr>
            <a:spLocks noGrp="1"/>
          </p:cNvSpPr>
          <p:nvPr>
            <p:ph idx="1"/>
          </p:nvPr>
        </p:nvSpPr>
        <p:spPr>
          <a:xfrm>
            <a:off x="0" y="692696"/>
            <a:ext cx="9144000" cy="6129702"/>
          </a:xfrm>
        </p:spPr>
        <p:style>
          <a:lnRef idx="0">
            <a:scrgbClr r="0" g="0" b="0"/>
          </a:lnRef>
          <a:fillRef idx="1001">
            <a:schemeClr val="lt2"/>
          </a:fillRef>
          <a:effectRef idx="0">
            <a:scrgbClr r="0" g="0" b="0"/>
          </a:effectRef>
          <a:fontRef idx="major"/>
        </p:style>
        <p:txBody>
          <a:bodyPr>
            <a:normAutofit fontScale="92500"/>
          </a:bodyPr>
          <a:lstStyle/>
          <a:p>
            <a:pPr algn="just"/>
            <a:r>
              <a:rPr lang="ru-RU" sz="2000" dirty="0">
                <a:latin typeface="+mn-lt"/>
              </a:rPr>
              <a:t>Структурный способ управления </a:t>
            </a:r>
            <a:r>
              <a:rPr lang="ru-RU" sz="2000" dirty="0">
                <a:solidFill>
                  <a:srgbClr val="FF0000"/>
                </a:solidFill>
                <a:latin typeface="+mn-lt"/>
              </a:rPr>
              <a:t>(Замкнутая система представляет собой структуру, собранную из функционально специализированных элементов, взаимодействующих друг с другом и окружающей средой в соответствии с концепцией управления. Качество управления обусловлено архитектурой структуры — это и даёт название способу).</a:t>
            </a:r>
          </a:p>
          <a:p>
            <a:pPr algn="just"/>
            <a:r>
              <a:rPr lang="ru-RU" sz="2000" dirty="0">
                <a:latin typeface="+mn-lt"/>
              </a:rPr>
              <a:t>Бесструктурный способ управления </a:t>
            </a:r>
            <a:r>
              <a:rPr lang="ru-RU" sz="2000" dirty="0">
                <a:solidFill>
                  <a:srgbClr val="FF0000"/>
                </a:solidFill>
                <a:latin typeface="+mn-lt"/>
              </a:rPr>
              <a:t>(Представляет собой распространение во </a:t>
            </a:r>
            <a:r>
              <a:rPr lang="ru-RU" sz="2000" i="1" dirty="0">
                <a:solidFill>
                  <a:srgbClr val="FF0000"/>
                </a:solidFill>
                <a:latin typeface="+mn-lt"/>
              </a:rPr>
              <a:t>множестве самоуправляемых элементов </a:t>
            </a:r>
            <a:r>
              <a:rPr lang="ru-RU" sz="2000" dirty="0">
                <a:solidFill>
                  <a:srgbClr val="FF0000"/>
                </a:solidFill>
                <a:latin typeface="+mn-lt"/>
              </a:rPr>
              <a:t>информации и </a:t>
            </a:r>
            <a:r>
              <a:rPr lang="ru-RU" sz="2000" dirty="0" err="1">
                <a:solidFill>
                  <a:srgbClr val="FF0000"/>
                </a:solidFill>
                <a:latin typeface="+mn-lt"/>
              </a:rPr>
              <a:t>алгоритмики</a:t>
            </a:r>
            <a:r>
              <a:rPr lang="ru-RU" sz="2000" dirty="0">
                <a:solidFill>
                  <a:srgbClr val="FF0000"/>
                </a:solidFill>
                <a:latin typeface="+mn-lt"/>
              </a:rPr>
              <a:t>, реагируя на которую в процессе самоуправления, элементы множества сами формируют структуру или несколько структур, реализующих концепцию управления).</a:t>
            </a:r>
          </a:p>
          <a:p>
            <a:pPr algn="just"/>
            <a:r>
              <a:rPr lang="ru-RU" sz="2000" dirty="0">
                <a:latin typeface="+mn-lt"/>
              </a:rPr>
              <a:t>Управление на основе виртуальных структур </a:t>
            </a:r>
            <a:r>
              <a:rPr lang="ru-RU" sz="2000" dirty="0">
                <a:solidFill>
                  <a:srgbClr val="FF0000"/>
                </a:solidFill>
                <a:latin typeface="+mn-lt"/>
              </a:rPr>
              <a:t>(Это — проникновение структурного способа управления во множество элементов, в котором реализуется бесструктурный способ управления, при условии что проникающие во множество </a:t>
            </a:r>
            <a:r>
              <a:rPr lang="ru-RU" sz="2000" i="1" dirty="0">
                <a:solidFill>
                  <a:srgbClr val="FF0000"/>
                </a:solidFill>
                <a:latin typeface="+mn-lt"/>
              </a:rPr>
              <a:t>структуры, </a:t>
            </a:r>
            <a:r>
              <a:rPr lang="ru-RU" sz="2000" dirty="0">
                <a:solidFill>
                  <a:srgbClr val="FF0000"/>
                </a:solidFill>
                <a:latin typeface="+mn-lt"/>
              </a:rPr>
              <a:t>созданные из его же элементов, </a:t>
            </a:r>
            <a:r>
              <a:rPr lang="ru-RU" sz="2000" i="1" dirty="0">
                <a:solidFill>
                  <a:srgbClr val="FF0000"/>
                </a:solidFill>
                <a:latin typeface="+mn-lt"/>
              </a:rPr>
              <a:t>не видны для всех элементов этого множества, к этим структурам не принадлежащим</a:t>
            </a:r>
            <a:r>
              <a:rPr lang="ru-RU" sz="2000" dirty="0">
                <a:solidFill>
                  <a:srgbClr val="FF0000"/>
                </a:solidFill>
                <a:latin typeface="+mn-lt"/>
              </a:rPr>
              <a:t>).</a:t>
            </a:r>
          </a:p>
          <a:p>
            <a:pPr marL="109728" indent="0" algn="just">
              <a:buNone/>
            </a:pPr>
            <a:endParaRPr lang="ru-RU" sz="2000" dirty="0">
              <a:solidFill>
                <a:srgbClr val="FF0000"/>
              </a:solidFill>
              <a:latin typeface="+mn-lt"/>
            </a:endParaRPr>
          </a:p>
          <a:p>
            <a:pPr algn="just"/>
            <a:r>
              <a:rPr lang="ru-RU" sz="2000" dirty="0">
                <a:solidFill>
                  <a:srgbClr val="0070C0"/>
                </a:solidFill>
                <a:latin typeface="+mn-lt"/>
              </a:rPr>
              <a:t>В обществах структурное управление возникает из бесструктурного управления либо из управления на основе виртуальных структур разного рода. </a:t>
            </a:r>
          </a:p>
          <a:p>
            <a:pPr algn="just"/>
            <a:r>
              <a:rPr lang="ru-RU" sz="2000" dirty="0">
                <a:solidFill>
                  <a:srgbClr val="0070C0"/>
                </a:solidFill>
                <a:latin typeface="+mn-lt"/>
              </a:rPr>
              <a:t>Наивысшее качество управления достигается при сочетании всех трёх способов управления в схеме предиктор-корректор.</a:t>
            </a:r>
          </a:p>
        </p:txBody>
      </p:sp>
    </p:spTree>
    <p:extLst>
      <p:ext uri="{BB962C8B-B14F-4D97-AF65-F5344CB8AC3E}">
        <p14:creationId xmlns:p14="http://schemas.microsoft.com/office/powerpoint/2010/main" val="4122326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6462"/>
            <a:ext cx="9144000" cy="686234"/>
          </a:xfrm>
          <a:solidFill>
            <a:srgbClr val="40706E"/>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ru-RU" sz="2800" dirty="0">
                <a:solidFill>
                  <a:schemeClr val="bg1"/>
                </a:solidFill>
                <a:latin typeface="+mj-lt"/>
              </a:rPr>
              <a:t>Структурирование информации в процессе управления</a:t>
            </a:r>
          </a:p>
        </p:txBody>
      </p:sp>
      <p:sp>
        <p:nvSpPr>
          <p:cNvPr id="3" name="Объект 2"/>
          <p:cNvSpPr>
            <a:spLocks noGrp="1"/>
          </p:cNvSpPr>
          <p:nvPr>
            <p:ph idx="1"/>
          </p:nvPr>
        </p:nvSpPr>
        <p:spPr>
          <a:xfrm>
            <a:off x="4788024" y="717234"/>
            <a:ext cx="4283968" cy="6129702"/>
          </a:xfrm>
        </p:spPr>
        <p:style>
          <a:lnRef idx="0">
            <a:scrgbClr r="0" g="0" b="0"/>
          </a:lnRef>
          <a:fillRef idx="1001">
            <a:schemeClr val="lt2"/>
          </a:fillRef>
          <a:effectRef idx="0">
            <a:scrgbClr r="0" g="0" b="0"/>
          </a:effectRef>
          <a:fontRef idx="major"/>
        </p:style>
        <p:txBody>
          <a:bodyPr>
            <a:normAutofit lnSpcReduction="10000"/>
          </a:bodyPr>
          <a:lstStyle/>
          <a:p>
            <a:pPr algn="just"/>
            <a:r>
              <a:rPr lang="ru-RU" sz="2000" dirty="0">
                <a:latin typeface="+mn-lt"/>
              </a:rPr>
              <a:t>Управление невозможно либо опасно, если вы не в состоянии заполнить эту структуру достоверной информацией.</a:t>
            </a:r>
          </a:p>
          <a:p>
            <a:pPr algn="just"/>
            <a:r>
              <a:rPr lang="ru-RU" sz="2000" dirty="0">
                <a:latin typeface="+mn-lt"/>
              </a:rPr>
              <a:t>Концепция управления описывает (содержит) </a:t>
            </a:r>
            <a:r>
              <a:rPr lang="ru-RU" sz="2000" dirty="0" err="1">
                <a:latin typeface="+mn-lt"/>
              </a:rPr>
              <a:t>алгоритмику</a:t>
            </a:r>
            <a:r>
              <a:rPr lang="ru-RU" sz="2000" dirty="0">
                <a:latin typeface="+mn-lt"/>
              </a:rPr>
              <a:t> достижения целей, а равно – обнуления вектора ошибки управления.</a:t>
            </a:r>
          </a:p>
          <a:p>
            <a:pPr algn="just"/>
            <a:r>
              <a:rPr lang="ru-RU" sz="2000" dirty="0">
                <a:latin typeface="+mn-lt"/>
              </a:rPr>
              <a:t>Если вектор целей неизменен во времени, то это управление в балансировочном режиме.</a:t>
            </a:r>
          </a:p>
          <a:p>
            <a:pPr algn="just"/>
            <a:r>
              <a:rPr lang="ru-RU" sz="2000" dirty="0">
                <a:latin typeface="+mn-lt"/>
              </a:rPr>
              <a:t>Если вектор целей во времени изменяется, то это манёвр.</a:t>
            </a:r>
          </a:p>
          <a:p>
            <a:pPr algn="just"/>
            <a:r>
              <a:rPr lang="ru-RU" sz="2000" dirty="0">
                <a:latin typeface="+mn-lt"/>
              </a:rPr>
              <a:t>Частный случай маневрирования – изменение вектора целей вследствие необходимости реагировать на деятельность иных субъектов, это – конфликт управлений или кооперация.  </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2364570471"/>
              </p:ext>
            </p:extLst>
          </p:nvPr>
        </p:nvGraphicFramePr>
        <p:xfrm>
          <a:off x="107504" y="818530"/>
          <a:ext cx="4680520" cy="5988810"/>
        </p:xfrm>
        <a:graphic>
          <a:graphicData uri="http://schemas.openxmlformats.org/presentationml/2006/ole">
            <mc:AlternateContent xmlns:mc="http://schemas.openxmlformats.org/markup-compatibility/2006">
              <mc:Choice xmlns:v="urn:schemas-microsoft-com:vml" Requires="v">
                <p:oleObj spid="_x0000_s1365" name="Рисунок" r:id="rId3" imgW="4241800" imgH="5435600" progId="Word.Picture.8">
                  <p:embed/>
                </p:oleObj>
              </mc:Choice>
              <mc:Fallback>
                <p:oleObj name="Рисунок" r:id="rId3" imgW="4241800" imgH="5435600"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818530"/>
                        <a:ext cx="4680520" cy="5988810"/>
                      </a:xfrm>
                      <a:prstGeom prst="rect">
                        <a:avLst/>
                      </a:prstGeom>
                      <a:noFill/>
                    </p:spPr>
                  </p:pic>
                </p:oleObj>
              </mc:Fallback>
            </mc:AlternateContent>
          </a:graphicData>
        </a:graphic>
      </p:graphicFrame>
    </p:spTree>
    <p:extLst>
      <p:ext uri="{BB962C8B-B14F-4D97-AF65-F5344CB8AC3E}">
        <p14:creationId xmlns:p14="http://schemas.microsoft.com/office/powerpoint/2010/main" val="595610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9144000" cy="5517232"/>
          </a:xfrm>
        </p:spPr>
        <p:style>
          <a:lnRef idx="0">
            <a:scrgbClr r="0" g="0" b="0"/>
          </a:lnRef>
          <a:fillRef idx="1001">
            <a:schemeClr val="lt2"/>
          </a:fillRef>
          <a:effectRef idx="0">
            <a:scrgbClr r="0" g="0" b="0"/>
          </a:effectRef>
          <a:fontRef idx="major"/>
        </p:style>
        <p:txBody>
          <a:bodyPr>
            <a:noAutofit/>
          </a:bodyPr>
          <a:lstStyle/>
          <a:p>
            <a:pPr marL="109728" indent="0" algn="just">
              <a:buNone/>
            </a:pPr>
            <a:r>
              <a:rPr lang="ru-RU" sz="2000" dirty="0">
                <a:solidFill>
                  <a:srgbClr val="FF0000"/>
                </a:solidFill>
                <a:latin typeface="+mn-lt"/>
              </a:rPr>
              <a:t>Торговля возникает вследствие невозможности (по разным причинам) управлять продуктообменом в обществе структурным способом (т.е. в приказном порядке – директивно-адресно).</a:t>
            </a:r>
          </a:p>
          <a:p>
            <a:pPr marL="109728" indent="0">
              <a:buNone/>
            </a:pPr>
            <a:r>
              <a:rPr lang="ru-RU" sz="2000" b="1" dirty="0">
                <a:latin typeface="+mn-lt"/>
              </a:rPr>
              <a:t>Для того, чтобы возникла торговля, необходимы следующие условия</a:t>
            </a:r>
            <a:r>
              <a:rPr lang="ru-RU" sz="2000" dirty="0">
                <a:latin typeface="+mn-lt"/>
              </a:rPr>
              <a:t>:</a:t>
            </a:r>
          </a:p>
          <a:p>
            <a:pPr marL="452628" algn="just"/>
            <a:r>
              <a:rPr lang="ru-RU" sz="2000" dirty="0">
                <a:latin typeface="+mn-lt"/>
              </a:rPr>
              <a:t>Множество хозяйствующих субъектов, ни один из которых не имеет возможности присвоить продукт, произведённый другими, или изъять его у других в пользу каких-то третьих лиц.</a:t>
            </a:r>
          </a:p>
          <a:p>
            <a:pPr marL="452628" algn="just"/>
            <a:r>
              <a:rPr lang="ru-RU" sz="2000" dirty="0">
                <a:latin typeface="+mn-lt"/>
              </a:rPr>
              <a:t>Спектры производства продукции, производимой хозяйствующими субъектами этого множества, не совпадают друг с другом (спектр производства это – номенклатура продукции и объём производства по каждой позиции номенклатуры).</a:t>
            </a:r>
          </a:p>
          <a:p>
            <a:pPr marL="452628" algn="just"/>
            <a:r>
              <a:rPr lang="ru-RU" sz="2000" dirty="0">
                <a:latin typeface="+mn-lt"/>
              </a:rPr>
              <a:t>У некоторой части хозяйствующих субъектов должно быть желание дополнить своё потребление продукцией, производимой другими, которую сами они не производят вообще либо не производят в желаемых объёмах.</a:t>
            </a:r>
          </a:p>
          <a:p>
            <a:pPr marL="452628" algn="just"/>
            <a:r>
              <a:rPr lang="ru-RU" sz="2000" dirty="0">
                <a:latin typeface="+mn-lt"/>
              </a:rPr>
              <a:t>Возможности транспортировки продукции от производителя к потенциальным потребителям, некоторая часть из которых станет фактическими потребителями.</a:t>
            </a:r>
          </a:p>
        </p:txBody>
      </p:sp>
      <p:sp>
        <p:nvSpPr>
          <p:cNvPr id="6" name="Заголовок 1"/>
          <p:cNvSpPr txBox="1">
            <a:spLocks/>
          </p:cNvSpPr>
          <p:nvPr/>
        </p:nvSpPr>
        <p:spPr>
          <a:xfrm>
            <a:off x="0" y="-315416"/>
            <a:ext cx="8964488" cy="9807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800" b="1" dirty="0"/>
              <a:t>Тема 3. История торговли и изменения денег</a:t>
            </a:r>
            <a:endParaRPr lang="ru-RU" sz="2800" dirty="0"/>
          </a:p>
        </p:txBody>
      </p:sp>
      <p:sp>
        <p:nvSpPr>
          <p:cNvPr id="2" name="Заголовок 1"/>
          <p:cNvSpPr>
            <a:spLocks noGrp="1"/>
          </p:cNvSpPr>
          <p:nvPr>
            <p:ph type="title"/>
          </p:nvPr>
        </p:nvSpPr>
        <p:spPr>
          <a:xfrm>
            <a:off x="107504" y="404664"/>
            <a:ext cx="8928992" cy="1008112"/>
          </a:xfrm>
          <a:solidFill>
            <a:srgbClr val="40706E"/>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br>
              <a:rPr lang="ru-RU" sz="2800" dirty="0">
                <a:solidFill>
                  <a:schemeClr val="bg1"/>
                </a:solidFill>
                <a:latin typeface="+mj-lt"/>
              </a:rPr>
            </a:br>
            <a:r>
              <a:rPr lang="ru-RU" sz="2800" dirty="0">
                <a:solidFill>
                  <a:schemeClr val="bg1"/>
                </a:solidFill>
                <a:latin typeface="+mj-lt"/>
              </a:rPr>
              <a:t>Торговля – процесс </a:t>
            </a:r>
            <a:r>
              <a:rPr lang="ru-RU" sz="2800" dirty="0" err="1">
                <a:solidFill>
                  <a:schemeClr val="bg1"/>
                </a:solidFill>
                <a:latin typeface="+mj-lt"/>
              </a:rPr>
              <a:t>саморегуляции</a:t>
            </a:r>
            <a:r>
              <a:rPr lang="ru-RU" sz="2800" dirty="0">
                <a:solidFill>
                  <a:schemeClr val="bg1"/>
                </a:solidFill>
                <a:latin typeface="+mj-lt"/>
              </a:rPr>
              <a:t> продуктообмена в макроэкономической системе бесструктурным способом</a:t>
            </a:r>
            <a:br>
              <a:rPr lang="ru-RU" sz="2800" dirty="0">
                <a:solidFill>
                  <a:schemeClr val="bg1"/>
                </a:solidFill>
                <a:latin typeface="+mj-lt"/>
              </a:rPr>
            </a:br>
            <a:endParaRPr lang="ru-RU" sz="2800" dirty="0">
              <a:solidFill>
                <a:schemeClr val="bg1"/>
              </a:solidFill>
              <a:latin typeface="+mj-lt"/>
            </a:endParaRPr>
          </a:p>
        </p:txBody>
      </p:sp>
    </p:spTree>
    <p:extLst>
      <p:ext uri="{BB962C8B-B14F-4D97-AF65-F5344CB8AC3E}">
        <p14:creationId xmlns:p14="http://schemas.microsoft.com/office/powerpoint/2010/main" val="3998467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6555641"/>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ru-RU" sz="2000" dirty="0"/>
              <a:t>При названных условиях возможность получить для потребления что-либо, принадлежащее другим, может быть реализована либо через акт дарения, либо путём обмена излишков своей продукции (или той её доли, которой можно пожертвовать с целью получить более значимую для себя продукцию) на желаемую продукцию, произведённую другими.</a:t>
            </a:r>
          </a:p>
          <a:p>
            <a:pPr marL="285750" indent="-285750" algn="just">
              <a:buFont typeface="Arial" panose="020B0604020202020204" pitchFamily="34" charset="0"/>
              <a:buChar char="•"/>
            </a:pPr>
            <a:r>
              <a:rPr lang="ru-RU" sz="2000" dirty="0"/>
              <a:t>Денег изначально ещё нет. Поэтому торговля исключительно меновая (бартер): один продукт обменивается </a:t>
            </a:r>
            <a:r>
              <a:rPr lang="ru-RU" sz="2000" i="1" dirty="0"/>
              <a:t>только</a:t>
            </a:r>
            <a:r>
              <a:rPr lang="ru-RU" sz="2000" dirty="0"/>
              <a:t> на какой-то другой продукт. </a:t>
            </a:r>
          </a:p>
          <a:p>
            <a:pPr marL="285750" indent="-285750" algn="just">
              <a:buFont typeface="Arial" panose="020B0604020202020204" pitchFamily="34" charset="0"/>
              <a:buChar char="•"/>
            </a:pPr>
            <a:r>
              <a:rPr lang="ru-RU" sz="2000" dirty="0"/>
              <a:t>Пропорции обмена различных продуктов друг на друга обусловлены взаимным согласием сторон, вырабатываемым на основе их субъективных ощущений и оценок возможностей поступиться чем-то своим, чтобы получить в обмен что-то желанное, имеющееся у других. </a:t>
            </a:r>
          </a:p>
          <a:p>
            <a:pPr marL="285750" indent="-285750" algn="just">
              <a:buFont typeface="Arial" panose="020B0604020202020204" pitchFamily="34" charset="0"/>
              <a:buChar char="•"/>
            </a:pPr>
            <a:r>
              <a:rPr lang="ru-RU" sz="2000" dirty="0"/>
              <a:t>Постоянно действующих «супермаркетов» ещё долго не будет. Есть торжища – удобные места, на которые только в определённое, взаимно приемлемое время, обусловленное ритмикой годового цикла работ и жизни, собираются </a:t>
            </a:r>
            <a:r>
              <a:rPr lang="ru-RU" sz="2000" dirty="0" err="1"/>
              <a:t>продуктовладельцы</a:t>
            </a:r>
            <a:r>
              <a:rPr lang="ru-RU" sz="2000" dirty="0"/>
              <a:t> со своими товарами. </a:t>
            </a:r>
          </a:p>
          <a:p>
            <a:pPr marL="285750" indent="-285750" algn="just">
              <a:buFont typeface="Arial" panose="020B0604020202020204" pitchFamily="34" charset="0"/>
              <a:buChar char="•"/>
            </a:pPr>
            <a:r>
              <a:rPr lang="ru-RU" sz="2000" dirty="0"/>
              <a:t>На торжищах продуктообмен осуществляется большей частью в несколько ходов: </a:t>
            </a:r>
            <a:r>
              <a:rPr lang="ru-RU" sz="2000" i="1" dirty="0" err="1">
                <a:solidFill>
                  <a:schemeClr val="tx2"/>
                </a:solidFill>
              </a:rPr>
              <a:t>свой_продукт</a:t>
            </a:r>
            <a:r>
              <a:rPr lang="ru-RU" sz="2000" i="1" dirty="0">
                <a:solidFill>
                  <a:schemeClr val="tx2"/>
                </a:solidFill>
              </a:rPr>
              <a:t> </a:t>
            </a:r>
            <a:r>
              <a:rPr lang="ru-RU" sz="2000" i="1" dirty="0">
                <a:solidFill>
                  <a:schemeClr val="tx2"/>
                </a:solidFill>
                <a:sym typeface="Wingdings"/>
              </a:rPr>
              <a:t> </a:t>
            </a:r>
            <a:r>
              <a:rPr lang="ru-RU" sz="2000" i="1" dirty="0" err="1">
                <a:solidFill>
                  <a:schemeClr val="tx2"/>
                </a:solidFill>
                <a:sym typeface="Wingdings"/>
              </a:rPr>
              <a:t>продукт_1</a:t>
            </a:r>
            <a:r>
              <a:rPr lang="ru-RU" sz="2000" i="1" dirty="0">
                <a:solidFill>
                  <a:schemeClr val="tx2"/>
                </a:solidFill>
                <a:sym typeface="Wingdings"/>
              </a:rPr>
              <a:t>  </a:t>
            </a:r>
            <a:r>
              <a:rPr lang="ru-RU" sz="2000" i="1" dirty="0" err="1">
                <a:solidFill>
                  <a:schemeClr val="tx2"/>
                </a:solidFill>
                <a:sym typeface="Wingdings"/>
              </a:rPr>
              <a:t>продукт_2</a:t>
            </a:r>
            <a:r>
              <a:rPr lang="ru-RU" sz="2000" i="1" dirty="0">
                <a:solidFill>
                  <a:schemeClr val="tx2"/>
                </a:solidFill>
                <a:sym typeface="Wingdings"/>
              </a:rPr>
              <a:t>  …  </a:t>
            </a:r>
            <a:r>
              <a:rPr lang="ru-RU" sz="2000" i="1" dirty="0" err="1">
                <a:solidFill>
                  <a:schemeClr val="tx2"/>
                </a:solidFill>
                <a:sym typeface="Wingdings"/>
              </a:rPr>
              <a:t>желаемый_продукт</a:t>
            </a:r>
            <a:r>
              <a:rPr lang="ru-RU" sz="2000" dirty="0">
                <a:solidFill>
                  <a:schemeClr val="tx2"/>
                </a:solidFill>
                <a:sym typeface="Wingdings"/>
              </a:rPr>
              <a:t>. </a:t>
            </a:r>
            <a:r>
              <a:rPr lang="ru-RU" sz="2000" dirty="0">
                <a:sym typeface="Wingdings"/>
              </a:rPr>
              <a:t>Быстродействие этой схемы – низкое, поскольку успешное завершение цепочки продуктообмена получением желаемого продукта в желаемом количестве носит вероятностный характер, а вероятность прохождения цепочки от начала до завершения может изменяться от 0 до 1.</a:t>
            </a:r>
          </a:p>
        </p:txBody>
      </p:sp>
    </p:spTree>
    <p:extLst>
      <p:ext uri="{BB962C8B-B14F-4D97-AF65-F5344CB8AC3E}">
        <p14:creationId xmlns:p14="http://schemas.microsoft.com/office/powerpoint/2010/main" val="3746324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6876241"/>
          </a:xfrm>
          <a:prstGeom prst="rect">
            <a:avLst/>
          </a:prstGeom>
          <a:solidFill>
            <a:schemeClr val="bg1"/>
          </a:solidFill>
        </p:spPr>
        <p:txBody>
          <a:bodyPr wrap="square" rtlCol="0">
            <a:spAutoFit/>
          </a:bodyPr>
          <a:lstStyle/>
          <a:p>
            <a:pPr marL="285750" indent="-285750" algn="just">
              <a:lnSpc>
                <a:spcPts val="2300"/>
              </a:lnSpc>
              <a:buFont typeface="Arial" panose="020B0604020202020204" pitchFamily="34" charset="0"/>
              <a:buChar char="•"/>
            </a:pPr>
            <a:r>
              <a:rPr lang="ru-RU" sz="2000" dirty="0">
                <a:solidFill>
                  <a:srgbClr val="FF0000"/>
                </a:solidFill>
                <a:sym typeface="Wingdings"/>
              </a:rPr>
              <a:t>«Потенциальные деньги» впервые появляются на торжище как продукты, для которых наряду </a:t>
            </a:r>
            <a:r>
              <a:rPr lang="ru-RU" sz="2000" b="1" dirty="0">
                <a:solidFill>
                  <a:srgbClr val="FF0000"/>
                </a:solidFill>
                <a:sym typeface="Wingdings"/>
              </a:rPr>
              <a:t>со свойственной им полезностью («потребительной стоимостью») </a:t>
            </a:r>
            <a:r>
              <a:rPr lang="ru-RU" sz="2000" i="1" dirty="0">
                <a:solidFill>
                  <a:srgbClr val="FF0000"/>
                </a:solidFill>
                <a:sym typeface="Wingdings"/>
              </a:rPr>
              <a:t>характерна более высокая вероятность их обмена на все прочие продукты</a:t>
            </a:r>
            <a:r>
              <a:rPr lang="ru-RU" sz="2000" dirty="0">
                <a:solidFill>
                  <a:srgbClr val="FF0000"/>
                </a:solidFill>
                <a:sym typeface="Wingdings"/>
              </a:rPr>
              <a:t>. </a:t>
            </a:r>
          </a:p>
          <a:p>
            <a:pPr marL="285750" indent="-285750" algn="just">
              <a:lnSpc>
                <a:spcPts val="2300"/>
              </a:lnSpc>
              <a:buFont typeface="Arial" panose="020B0604020202020204" pitchFamily="34" charset="0"/>
              <a:buChar char="•"/>
            </a:pPr>
            <a:r>
              <a:rPr lang="ru-RU" sz="2000" dirty="0">
                <a:solidFill>
                  <a:schemeClr val="tx2"/>
                </a:solidFill>
                <a:sym typeface="Wingdings"/>
              </a:rPr>
              <a:t>Когда «потенциальные деньги» осознаются всеми участниками торговли </a:t>
            </a:r>
            <a:r>
              <a:rPr lang="ru-RU" sz="2000" i="1" dirty="0">
                <a:solidFill>
                  <a:schemeClr val="tx2"/>
                </a:solidFill>
                <a:sym typeface="Wingdings"/>
              </a:rPr>
              <a:t>в качестве эффективного ускорителя продуктообмена</a:t>
            </a:r>
            <a:r>
              <a:rPr lang="ru-RU" sz="2000" dirty="0">
                <a:solidFill>
                  <a:schemeClr val="tx2"/>
                </a:solidFill>
                <a:sym typeface="Wingdings"/>
              </a:rPr>
              <a:t>, они обретают статус «настоящих денег». </a:t>
            </a:r>
          </a:p>
          <a:p>
            <a:pPr marL="285750" indent="-285750" algn="just">
              <a:lnSpc>
                <a:spcPts val="2300"/>
              </a:lnSpc>
              <a:buFont typeface="Arial" panose="020B0604020202020204" pitchFamily="34" charset="0"/>
              <a:buChar char="•"/>
            </a:pPr>
            <a:r>
              <a:rPr lang="ru-RU" sz="2000" dirty="0">
                <a:sym typeface="Wingdings"/>
              </a:rPr>
              <a:t>В качестве «настоящих денег» могут выступать одновременно несколько продуктов, обладающих «потребительной стоимостью», которые образуют собой «денежную группу» товаров.</a:t>
            </a:r>
          </a:p>
          <a:p>
            <a:pPr marL="285750" indent="-285750" algn="just">
              <a:lnSpc>
                <a:spcPts val="2300"/>
              </a:lnSpc>
              <a:buFont typeface="Arial" panose="020B0604020202020204" pitchFamily="34" charset="0"/>
              <a:buChar char="•"/>
            </a:pPr>
            <a:r>
              <a:rPr lang="ru-RU" sz="2000" dirty="0">
                <a:sym typeface="Wingdings"/>
              </a:rPr>
              <a:t>В результате появления денег цепочка продуктообмена становится двух-шаговой и </a:t>
            </a:r>
            <a:r>
              <a:rPr lang="ru-RU" sz="2000" b="1" dirty="0">
                <a:sym typeface="Wingdings"/>
              </a:rPr>
              <a:t>гарантированной</a:t>
            </a:r>
            <a:r>
              <a:rPr lang="ru-RU" sz="2000" dirty="0">
                <a:sym typeface="Wingdings"/>
              </a:rPr>
              <a:t>: </a:t>
            </a:r>
            <a:r>
              <a:rPr lang="ru-RU" sz="2000" i="1" dirty="0" err="1">
                <a:solidFill>
                  <a:schemeClr val="tx2"/>
                </a:solidFill>
              </a:rPr>
              <a:t>свой_продукт</a:t>
            </a:r>
            <a:r>
              <a:rPr lang="ru-RU" sz="2000" i="1" dirty="0">
                <a:solidFill>
                  <a:schemeClr val="tx2"/>
                </a:solidFill>
              </a:rPr>
              <a:t> </a:t>
            </a:r>
            <a:r>
              <a:rPr lang="ru-RU" sz="2000" i="1" dirty="0">
                <a:solidFill>
                  <a:schemeClr val="tx2"/>
                </a:solidFill>
                <a:sym typeface="Wingdings"/>
              </a:rPr>
              <a:t> деньги  </a:t>
            </a:r>
            <a:r>
              <a:rPr lang="ru-RU" sz="2000" i="1" dirty="0" err="1">
                <a:solidFill>
                  <a:schemeClr val="tx2"/>
                </a:solidFill>
                <a:sym typeface="Wingdings"/>
              </a:rPr>
              <a:t>желаемый_продукт</a:t>
            </a:r>
            <a:r>
              <a:rPr lang="ru-RU" sz="2000" dirty="0">
                <a:solidFill>
                  <a:schemeClr val="tx2"/>
                </a:solidFill>
                <a:sym typeface="Wingdings"/>
              </a:rPr>
              <a:t>. </a:t>
            </a:r>
          </a:p>
          <a:p>
            <a:pPr marL="285750" indent="-285750" algn="just">
              <a:lnSpc>
                <a:spcPts val="2300"/>
              </a:lnSpc>
              <a:buFont typeface="Arial" panose="020B0604020202020204" pitchFamily="34" charset="0"/>
              <a:buChar char="•"/>
            </a:pPr>
            <a:r>
              <a:rPr lang="ru-RU" sz="2000" dirty="0">
                <a:sym typeface="Wingdings"/>
              </a:rPr>
              <a:t>Эта цепочка может разрываться во времени на два этапа: 1-й этап: </a:t>
            </a:r>
            <a:r>
              <a:rPr lang="ru-RU" sz="2000" i="1" dirty="0" err="1">
                <a:solidFill>
                  <a:schemeClr val="tx2"/>
                </a:solidFill>
              </a:rPr>
              <a:t>свой_продукт</a:t>
            </a:r>
            <a:r>
              <a:rPr lang="ru-RU" sz="2000" i="1" dirty="0">
                <a:solidFill>
                  <a:schemeClr val="tx2"/>
                </a:solidFill>
              </a:rPr>
              <a:t> </a:t>
            </a:r>
            <a:r>
              <a:rPr lang="ru-RU" sz="2000" i="1" dirty="0">
                <a:solidFill>
                  <a:schemeClr val="tx2"/>
                </a:solidFill>
                <a:sym typeface="Wingdings"/>
              </a:rPr>
              <a:t> деньги</a:t>
            </a:r>
            <a:r>
              <a:rPr lang="ru-RU" sz="2000" dirty="0">
                <a:sym typeface="Wingdings"/>
              </a:rPr>
              <a:t>; 2-й этап: </a:t>
            </a:r>
            <a:r>
              <a:rPr lang="ru-RU" sz="2000" i="1" dirty="0">
                <a:solidFill>
                  <a:schemeClr val="tx2"/>
                </a:solidFill>
                <a:sym typeface="Wingdings"/>
              </a:rPr>
              <a:t>деньги  </a:t>
            </a:r>
            <a:r>
              <a:rPr lang="ru-RU" sz="2000" i="1" dirty="0" err="1">
                <a:solidFill>
                  <a:schemeClr val="tx2"/>
                </a:solidFill>
                <a:sym typeface="Wingdings"/>
              </a:rPr>
              <a:t>желаемый_продукт</a:t>
            </a:r>
            <a:r>
              <a:rPr lang="ru-RU" sz="2000" dirty="0">
                <a:sym typeface="Wingdings"/>
              </a:rPr>
              <a:t>.</a:t>
            </a:r>
          </a:p>
          <a:p>
            <a:pPr marL="285750" indent="-285750" algn="just">
              <a:lnSpc>
                <a:spcPts val="2300"/>
              </a:lnSpc>
              <a:buFont typeface="Arial" panose="020B0604020202020204" pitchFamily="34" charset="0"/>
              <a:buChar char="•"/>
            </a:pPr>
            <a:r>
              <a:rPr lang="ru-RU" sz="2000" dirty="0">
                <a:sym typeface="Wingdings"/>
              </a:rPr>
              <a:t>Любой продукт, ставший деньгами, при этом продолжает оставаться востребованным продуктом, </a:t>
            </a:r>
            <a:r>
              <a:rPr lang="ru-RU" sz="2000" i="1" dirty="0">
                <a:sym typeface="Wingdings"/>
              </a:rPr>
              <a:t>некоторым образом полезным и вне цепочек продуктообмена (т.е. он по-прежнему обладает «потребительной стоимостью»)</a:t>
            </a:r>
            <a:r>
              <a:rPr lang="ru-RU" sz="2000" dirty="0">
                <a:sym typeface="Wingdings"/>
              </a:rPr>
              <a:t>. При этом в его количестве выражаются цены всех прочих продуктов-товаров на рынке, а его собственная цена всегда равна 1. </a:t>
            </a:r>
          </a:p>
          <a:p>
            <a:pPr marL="285750" indent="-285750" algn="just">
              <a:lnSpc>
                <a:spcPts val="2300"/>
              </a:lnSpc>
              <a:buFont typeface="Arial" panose="020B0604020202020204" pitchFamily="34" charset="0"/>
              <a:buChar char="•"/>
            </a:pPr>
            <a:r>
              <a:rPr lang="ru-RU" sz="2000" dirty="0">
                <a:sym typeface="Wingdings"/>
              </a:rPr>
              <a:t>Так деньги принимают на себя </a:t>
            </a:r>
            <a:r>
              <a:rPr lang="ru-RU" sz="2000" b="1" dirty="0">
                <a:sym typeface="Wingdings"/>
              </a:rPr>
              <a:t>три  функции</a:t>
            </a:r>
            <a:r>
              <a:rPr lang="ru-RU" sz="2000" dirty="0">
                <a:sym typeface="Wingdings"/>
              </a:rPr>
              <a:t>: </a:t>
            </a:r>
            <a:r>
              <a:rPr lang="ru-RU" sz="2000" dirty="0">
                <a:solidFill>
                  <a:srgbClr val="FF0000"/>
                </a:solidFill>
                <a:sym typeface="Wingdings"/>
              </a:rPr>
              <a:t>1) средства платежа (оплаты покупок и прочих платежей), 2) средства накопления покупательной способности, 3) </a:t>
            </a:r>
            <a:r>
              <a:rPr lang="ru-RU" sz="2000" b="1" dirty="0">
                <a:solidFill>
                  <a:srgbClr val="FF0000"/>
                </a:solidFill>
                <a:sym typeface="Wingdings"/>
              </a:rPr>
              <a:t>инварианта прейскуранта – всеобщего эквивалента, количеством которого измеряются стоимости (цены) всех прочих товаров</a:t>
            </a:r>
            <a:r>
              <a:rPr lang="ru-RU" sz="2000" dirty="0">
                <a:sym typeface="Wingdings"/>
              </a:rPr>
              <a:t>.</a:t>
            </a:r>
            <a:endParaRPr lang="ru-RU" sz="2000" dirty="0"/>
          </a:p>
        </p:txBody>
      </p:sp>
    </p:spTree>
    <p:extLst>
      <p:ext uri="{BB962C8B-B14F-4D97-AF65-F5344CB8AC3E}">
        <p14:creationId xmlns:p14="http://schemas.microsoft.com/office/powerpoint/2010/main" val="2134956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3170099"/>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ru-RU" sz="2000" dirty="0"/>
              <a:t>С появление денег открылась возможность к появлению непроизводительного –  «спекулятивного сектора экономики». Естественные (сезонные) и искусственно создаваемые колебания цен, открывают возможность к реализации схемы: </a:t>
            </a:r>
            <a:r>
              <a:rPr lang="ru-RU" sz="2000" i="1" dirty="0" err="1">
                <a:solidFill>
                  <a:schemeClr val="tx2"/>
                </a:solidFill>
              </a:rPr>
              <a:t>деньги_в_исходном_количестве</a:t>
            </a:r>
            <a:r>
              <a:rPr lang="ru-RU" sz="2000" i="1" dirty="0">
                <a:solidFill>
                  <a:schemeClr val="tx2"/>
                </a:solidFill>
              </a:rPr>
              <a:t> </a:t>
            </a:r>
            <a:r>
              <a:rPr lang="ru-RU" sz="2000" i="1" dirty="0">
                <a:solidFill>
                  <a:schemeClr val="tx2"/>
                </a:solidFill>
                <a:sym typeface="Wingdings"/>
              </a:rPr>
              <a:t> </a:t>
            </a:r>
            <a:r>
              <a:rPr lang="ru-RU" sz="2000" i="1" dirty="0" err="1">
                <a:solidFill>
                  <a:schemeClr val="tx2"/>
                </a:solidFill>
                <a:sym typeface="Wingdings"/>
              </a:rPr>
              <a:t>спекулятивный_товар_с_меняю-щейся_стоимостью</a:t>
            </a:r>
            <a:r>
              <a:rPr lang="ru-RU" sz="2000" i="1" dirty="0">
                <a:solidFill>
                  <a:schemeClr val="tx2"/>
                </a:solidFill>
                <a:sym typeface="Wingdings"/>
              </a:rPr>
              <a:t>  </a:t>
            </a:r>
            <a:r>
              <a:rPr lang="ru-RU" sz="2000" i="1" dirty="0" err="1">
                <a:solidFill>
                  <a:schemeClr val="tx2"/>
                </a:solidFill>
                <a:sym typeface="Wingdings"/>
              </a:rPr>
              <a:t>время_роста_цены_на_него</a:t>
            </a:r>
            <a:r>
              <a:rPr lang="ru-RU" sz="2000" i="1" dirty="0">
                <a:solidFill>
                  <a:schemeClr val="tx2"/>
                </a:solidFill>
                <a:sym typeface="Wingdings"/>
              </a:rPr>
              <a:t>  </a:t>
            </a:r>
            <a:r>
              <a:rPr lang="ru-RU" sz="2000" i="1" dirty="0" err="1">
                <a:solidFill>
                  <a:schemeClr val="tx2"/>
                </a:solidFill>
                <a:sym typeface="Wingdings"/>
              </a:rPr>
              <a:t>деньги_в_большем</a:t>
            </a:r>
            <a:r>
              <a:rPr lang="ru-RU" sz="2000" i="1" dirty="0">
                <a:solidFill>
                  <a:schemeClr val="tx2"/>
                </a:solidFill>
                <a:sym typeface="Wingdings"/>
              </a:rPr>
              <a:t>_ количестве</a:t>
            </a:r>
            <a:r>
              <a:rPr lang="ru-RU" sz="2000" i="1" dirty="0">
                <a:sym typeface="Wingdings"/>
              </a:rPr>
              <a:t>.</a:t>
            </a:r>
          </a:p>
          <a:p>
            <a:pPr marL="285750" indent="-285750" algn="just">
              <a:buFont typeface="Arial" panose="020B0604020202020204" pitchFamily="34" charset="0"/>
              <a:buChar char="•"/>
            </a:pPr>
            <a:r>
              <a:rPr lang="ru-RU" sz="2000" dirty="0"/>
              <a:t>Ростовщичество с появлением денег расширило свои возможности, поскольку стало контролировать ключевой узел – </a:t>
            </a:r>
            <a:r>
              <a:rPr lang="ru-RU" sz="2000" b="1" i="1" dirty="0"/>
              <a:t>ДЕНЬГИ –</a:t>
            </a:r>
            <a:r>
              <a:rPr lang="ru-RU" sz="2000" dirty="0"/>
              <a:t> в </a:t>
            </a:r>
            <a:r>
              <a:rPr lang="ru-RU" sz="2000" dirty="0" err="1"/>
              <a:t>двухшаговой</a:t>
            </a:r>
            <a:r>
              <a:rPr lang="ru-RU" sz="2000" dirty="0"/>
              <a:t> схеме продуктообмена: </a:t>
            </a:r>
            <a:r>
              <a:rPr lang="ru-RU" sz="2000" i="1" dirty="0" err="1">
                <a:solidFill>
                  <a:srgbClr val="FF0000"/>
                </a:solidFill>
              </a:rPr>
              <a:t>свой_продукт</a:t>
            </a:r>
            <a:r>
              <a:rPr lang="ru-RU" sz="2000" i="1" dirty="0">
                <a:solidFill>
                  <a:srgbClr val="FF0000"/>
                </a:solidFill>
              </a:rPr>
              <a:t> </a:t>
            </a:r>
            <a:r>
              <a:rPr lang="ru-RU" sz="2000" i="1" dirty="0">
                <a:solidFill>
                  <a:srgbClr val="FF0000"/>
                </a:solidFill>
                <a:sym typeface="Wingdings"/>
              </a:rPr>
              <a:t> </a:t>
            </a:r>
            <a:r>
              <a:rPr lang="ru-RU" sz="2000" b="1" i="1" dirty="0">
                <a:solidFill>
                  <a:srgbClr val="FF0000"/>
                </a:solidFill>
                <a:sym typeface="Wingdings"/>
              </a:rPr>
              <a:t>ДЕНЬГИ</a:t>
            </a:r>
            <a:r>
              <a:rPr lang="ru-RU" sz="2000" i="1" dirty="0">
                <a:solidFill>
                  <a:srgbClr val="FF0000"/>
                </a:solidFill>
                <a:sym typeface="Wingdings"/>
              </a:rPr>
              <a:t>  </a:t>
            </a:r>
            <a:r>
              <a:rPr lang="ru-RU" sz="2000" i="1" dirty="0" err="1">
                <a:solidFill>
                  <a:srgbClr val="FF0000"/>
                </a:solidFill>
                <a:sym typeface="Wingdings"/>
              </a:rPr>
              <a:t>желаемый_продукт</a:t>
            </a:r>
            <a:r>
              <a:rPr lang="ru-RU" sz="2000" dirty="0">
                <a:sym typeface="Wingdings"/>
              </a:rPr>
              <a:t>.</a:t>
            </a:r>
          </a:p>
          <a:p>
            <a:pPr algn="just"/>
            <a:endParaRPr lang="ru-RU" sz="2000" dirty="0">
              <a:sym typeface="Wingdings"/>
            </a:endParaRPr>
          </a:p>
        </p:txBody>
      </p:sp>
    </p:spTree>
    <p:extLst>
      <p:ext uri="{BB962C8B-B14F-4D97-AF65-F5344CB8AC3E}">
        <p14:creationId xmlns:p14="http://schemas.microsoft.com/office/powerpoint/2010/main" val="3365377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7171194"/>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ru-RU" sz="2000" dirty="0">
                <a:sym typeface="Wingdings"/>
              </a:rPr>
              <a:t>Включение любого продукта в денежную группу влечёт за собой его </a:t>
            </a:r>
            <a:r>
              <a:rPr lang="ru-RU" sz="2000" b="1" dirty="0">
                <a:sym typeface="Wingdings"/>
              </a:rPr>
              <a:t>производство: </a:t>
            </a:r>
          </a:p>
          <a:p>
            <a:pPr marL="800100" lvl="1" indent="-342900" algn="just">
              <a:buFont typeface="Wingdings" panose="05000000000000000000" pitchFamily="2" charset="2"/>
              <a:buChar char="Ø"/>
            </a:pPr>
            <a:r>
              <a:rPr lang="ru-RU" sz="2000" b="1" dirty="0">
                <a:sym typeface="Wingdings"/>
              </a:rPr>
              <a:t>с целью употребления его в качестве денег</a:t>
            </a:r>
            <a:r>
              <a:rPr lang="ru-RU" sz="2000" dirty="0">
                <a:sym typeface="Wingdings"/>
              </a:rPr>
              <a:t>, </a:t>
            </a:r>
          </a:p>
          <a:p>
            <a:pPr marL="800100" lvl="1" indent="-342900" algn="just">
              <a:buFont typeface="Wingdings" panose="05000000000000000000" pitchFamily="2" charset="2"/>
              <a:buChar char="Ø"/>
            </a:pPr>
            <a:r>
              <a:rPr lang="ru-RU" sz="2000" dirty="0">
                <a:sym typeface="Wingdings"/>
              </a:rPr>
              <a:t>а не с целью его использования (потребления) в соответствии с его исходным предназначением, которое было характерно для него до вхождения в денежную группу товаров.</a:t>
            </a:r>
          </a:p>
          <a:p>
            <a:pPr marL="285750" indent="-285750" algn="just">
              <a:buFont typeface="Arial" panose="020B0604020202020204" pitchFamily="34" charset="0"/>
              <a:buChar char="•"/>
            </a:pPr>
            <a:r>
              <a:rPr lang="ru-RU" sz="2000" dirty="0">
                <a:sym typeface="Wingdings"/>
              </a:rPr>
              <a:t>Это создаёт предпосылки к инфляции – снижению покупательной способности всех видов денег. Предпосылки к инфляции реализуются в случае, если темпы наращивания массы продуктов-денег опережают темпы наращивания производства продуктов, не входящих в денежную группу товаров. </a:t>
            </a:r>
          </a:p>
          <a:p>
            <a:pPr marL="285750" indent="-285750" algn="just">
              <a:buFont typeface="Arial" panose="020B0604020202020204" pitchFamily="34" charset="0"/>
              <a:buChar char="•"/>
            </a:pPr>
            <a:r>
              <a:rPr lang="ru-RU" sz="2000" dirty="0">
                <a:sym typeface="Wingdings"/>
              </a:rPr>
              <a:t>Вследствие этого первая длительная и обширная по охвату обществ инфляция была «золотой»: в течение </a:t>
            </a:r>
            <a:r>
              <a:rPr lang="en-US" sz="2000" dirty="0">
                <a:sym typeface="Wingdings"/>
              </a:rPr>
              <a:t>XVI</a:t>
            </a:r>
            <a:r>
              <a:rPr lang="ru-RU" sz="2000" dirty="0">
                <a:sym typeface="Wingdings"/>
              </a:rPr>
              <a:t> века в Испании цены при золотом денежном обращении выросли втрое вследствие 1) притока из порабощённой и </a:t>
            </a:r>
            <a:r>
              <a:rPr lang="ru-RU" sz="2000" dirty="0" err="1">
                <a:sym typeface="Wingdings"/>
              </a:rPr>
              <a:t>ограбляемой</a:t>
            </a:r>
            <a:r>
              <a:rPr lang="ru-RU" sz="2000" dirty="0">
                <a:sym typeface="Wingdings"/>
              </a:rPr>
              <a:t> Америки золота в больших количествах и 2) мало изменившихся объёмов производства в стране прочих продуктов. К концу </a:t>
            </a:r>
            <a:r>
              <a:rPr lang="en-US" sz="2000" dirty="0">
                <a:sym typeface="Wingdings"/>
              </a:rPr>
              <a:t>XVII</a:t>
            </a:r>
            <a:r>
              <a:rPr lang="ru-RU" sz="2000" dirty="0">
                <a:sym typeface="Wingdings"/>
              </a:rPr>
              <a:t> столетия при золотом денежном обращении цены выросли и в остальных государствах Европы вследствие </a:t>
            </a:r>
            <a:r>
              <a:rPr lang="ru-RU" sz="2000" dirty="0" err="1">
                <a:sym typeface="Wingdings"/>
              </a:rPr>
              <a:t>перетока</a:t>
            </a:r>
            <a:r>
              <a:rPr lang="ru-RU" sz="2000" dirty="0">
                <a:sym typeface="Wingdings"/>
              </a:rPr>
              <a:t> в них золота из Испании, опередившего темпы роста производства прочих продуктов в Европе.</a:t>
            </a:r>
          </a:p>
          <a:p>
            <a:pPr marL="285750" indent="-285750" algn="just">
              <a:buFont typeface="Arial" panose="020B0604020202020204" pitchFamily="34" charset="0"/>
              <a:buChar char="•"/>
            </a:pPr>
            <a:r>
              <a:rPr lang="ru-RU" sz="2000" dirty="0">
                <a:sym typeface="Wingdings"/>
              </a:rPr>
              <a:t>В истории европейских государств отмечается такое явление, как переплавка ювелирных изделий и посуды из серебра и золота в монеты и обратная переплавка монет в ювелирные изделия и посуду в зависимости от потребностей рынка в деньгах. </a:t>
            </a:r>
            <a:r>
              <a:rPr lang="ru-RU" sz="2000" dirty="0">
                <a:solidFill>
                  <a:srgbClr val="FF0000"/>
                </a:solidFill>
                <a:sym typeface="Wingdings"/>
              </a:rPr>
              <a:t>Так регулировался объём денежной массы в обращении.</a:t>
            </a:r>
          </a:p>
        </p:txBody>
      </p:sp>
    </p:spTree>
    <p:extLst>
      <p:ext uri="{BB962C8B-B14F-4D97-AF65-F5344CB8AC3E}">
        <p14:creationId xmlns:p14="http://schemas.microsoft.com/office/powerpoint/2010/main" val="826929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647"/>
            <a:ext cx="9144000" cy="7171194"/>
          </a:xfrm>
          <a:prstGeom prst="rect">
            <a:avLst/>
          </a:prstGeom>
          <a:solidFill>
            <a:schemeClr val="bg2"/>
          </a:solidFill>
        </p:spPr>
        <p:txBody>
          <a:bodyPr wrap="square">
            <a:spAutoFit/>
          </a:bodyPr>
          <a:lstStyle/>
          <a:p>
            <a:pPr marL="285750" indent="-285750" algn="just">
              <a:buFont typeface="Arial" panose="020B0604020202020204" pitchFamily="34" charset="0"/>
              <a:buChar char="•"/>
            </a:pPr>
            <a:r>
              <a:rPr lang="ru-RU" sz="2000" dirty="0">
                <a:sym typeface="Wingdings"/>
              </a:rPr>
              <a:t>Деньги непосредственно после своего появления были различными востребованным в жизни продуктами (т.е. обладали «потребительной стоимостью»), которые образовывали «денежную группу» товаров. Вследствие этого в качестве инварианта прейскуранта могли выступать разные продукты-деньги. Так Кодекс вавилонского царя Хаммурапи (</a:t>
            </a:r>
            <a:r>
              <a:rPr lang="en-US" sz="2000" dirty="0">
                <a:sym typeface="Wingdings"/>
              </a:rPr>
              <a:t>XVIII </a:t>
            </a:r>
            <a:r>
              <a:rPr lang="ru-RU" sz="2000" dirty="0">
                <a:sym typeface="Wingdings"/>
              </a:rPr>
              <a:t>в. до н.э.) признавал законными платежи зерном и серебром и устанавливал «курс обмена» серебра на зерно. Каждый из инвариантов прейскуранта обладал своею полезностью: </a:t>
            </a:r>
            <a:r>
              <a:rPr lang="ru-RU" sz="2000" b="1" dirty="0">
                <a:sym typeface="Wingdings"/>
              </a:rPr>
              <a:t>серебро</a:t>
            </a:r>
            <a:r>
              <a:rPr lang="ru-RU" sz="2000" dirty="0">
                <a:sym typeface="Wingdings"/>
              </a:rPr>
              <a:t> – в малых объёмах и весах содержало большую покупательную способность, а равно – стоимость, будучи сырьём для ювелирных изделий, и не требовало особых забот при хранении; </a:t>
            </a:r>
            <a:r>
              <a:rPr lang="ru-RU" sz="2000" b="1" dirty="0">
                <a:sym typeface="Wingdings"/>
              </a:rPr>
              <a:t>зерно </a:t>
            </a:r>
            <a:r>
              <a:rPr lang="ru-RU" sz="2000" dirty="0">
                <a:sym typeface="Wingdings"/>
              </a:rPr>
              <a:t>– было основным энергоносителем в экономике той эпохи, и соответственно его количеством были обусловлены производственные возможности общества и его военная мощь.</a:t>
            </a:r>
          </a:p>
          <a:p>
            <a:pPr marL="285750" indent="-285750" algn="just">
              <a:buFont typeface="Arial" panose="020B0604020202020204" pitchFamily="34" charset="0"/>
              <a:buChar char="•"/>
            </a:pPr>
            <a:r>
              <a:rPr lang="ru-RU" sz="2000" dirty="0">
                <a:sym typeface="Wingdings"/>
              </a:rPr>
              <a:t>После того, как золото стало основным инвариантом прейскуранта, до отмены золотого обеспечения бумажных (кредитных) денег внутренняя торговля в государствах по сути продолжала оставаться меновой: </a:t>
            </a:r>
            <a:r>
              <a:rPr lang="ru-RU" sz="2000" i="1" dirty="0" err="1">
                <a:solidFill>
                  <a:schemeClr val="tx2"/>
                </a:solidFill>
              </a:rPr>
              <a:t>свой_продукт</a:t>
            </a:r>
            <a:r>
              <a:rPr lang="ru-RU" sz="2000" i="1" dirty="0">
                <a:solidFill>
                  <a:schemeClr val="tx2"/>
                </a:solidFill>
              </a:rPr>
              <a:t> </a:t>
            </a:r>
            <a:r>
              <a:rPr lang="ru-RU" sz="2000" i="1" dirty="0">
                <a:solidFill>
                  <a:schemeClr val="tx2"/>
                </a:solidFill>
                <a:sym typeface="Wingdings"/>
              </a:rPr>
              <a:t> </a:t>
            </a:r>
            <a:r>
              <a:rPr lang="ru-RU" sz="2000" i="1" dirty="0" err="1">
                <a:solidFill>
                  <a:schemeClr val="tx2"/>
                </a:solidFill>
                <a:sym typeface="Wingdings"/>
              </a:rPr>
              <a:t>продукт_посредник</a:t>
            </a:r>
            <a:r>
              <a:rPr lang="ru-RU" sz="2000" i="1" dirty="0">
                <a:solidFill>
                  <a:schemeClr val="tx2"/>
                </a:solidFill>
                <a:sym typeface="Wingdings"/>
              </a:rPr>
              <a:t>_(деньги)  </a:t>
            </a:r>
            <a:r>
              <a:rPr lang="ru-RU" sz="2000" i="1" dirty="0" err="1">
                <a:solidFill>
                  <a:schemeClr val="tx2"/>
                </a:solidFill>
                <a:sym typeface="Wingdings"/>
              </a:rPr>
              <a:t>желаемый_продукт</a:t>
            </a:r>
            <a:r>
              <a:rPr lang="ru-RU" sz="2000" dirty="0">
                <a:sym typeface="Wingdings"/>
              </a:rPr>
              <a:t>; либо: 1-й этап – </a:t>
            </a:r>
            <a:r>
              <a:rPr lang="ru-RU" sz="2000" i="1" dirty="0" err="1">
                <a:solidFill>
                  <a:schemeClr val="tx2"/>
                </a:solidFill>
              </a:rPr>
              <a:t>свой_продукт</a:t>
            </a:r>
            <a:r>
              <a:rPr lang="ru-RU" sz="2000" i="1" dirty="0">
                <a:solidFill>
                  <a:schemeClr val="tx2"/>
                </a:solidFill>
              </a:rPr>
              <a:t> </a:t>
            </a:r>
            <a:r>
              <a:rPr lang="ru-RU" sz="2000" i="1" dirty="0">
                <a:solidFill>
                  <a:schemeClr val="tx2"/>
                </a:solidFill>
                <a:sym typeface="Wingdings"/>
              </a:rPr>
              <a:t> </a:t>
            </a:r>
            <a:r>
              <a:rPr lang="ru-RU" sz="2000" i="1" dirty="0" err="1">
                <a:solidFill>
                  <a:schemeClr val="tx2"/>
                </a:solidFill>
                <a:sym typeface="Wingdings"/>
              </a:rPr>
              <a:t>продукт_посредник</a:t>
            </a:r>
            <a:r>
              <a:rPr lang="ru-RU" sz="2000" i="1" dirty="0">
                <a:solidFill>
                  <a:schemeClr val="tx2"/>
                </a:solidFill>
                <a:sym typeface="Wingdings"/>
              </a:rPr>
              <a:t>_(деньги)</a:t>
            </a:r>
            <a:r>
              <a:rPr lang="ru-RU" sz="2000" i="1" dirty="0">
                <a:sym typeface="Wingdings"/>
              </a:rPr>
              <a:t>,</a:t>
            </a:r>
            <a:r>
              <a:rPr lang="ru-RU" sz="2000" dirty="0">
                <a:sym typeface="Wingdings"/>
              </a:rPr>
              <a:t> 2-й этап </a:t>
            </a:r>
            <a:r>
              <a:rPr lang="ru-RU" sz="2000" dirty="0">
                <a:solidFill>
                  <a:schemeClr val="tx2"/>
                </a:solidFill>
                <a:sym typeface="Wingdings"/>
              </a:rPr>
              <a:t>– </a:t>
            </a:r>
            <a:r>
              <a:rPr lang="ru-RU" sz="2000" i="1" dirty="0" err="1">
                <a:solidFill>
                  <a:schemeClr val="tx2"/>
                </a:solidFill>
                <a:sym typeface="Wingdings"/>
              </a:rPr>
              <a:t>продукт_посредник</a:t>
            </a:r>
            <a:r>
              <a:rPr lang="ru-RU" sz="2000" i="1" dirty="0">
                <a:solidFill>
                  <a:schemeClr val="tx2"/>
                </a:solidFill>
                <a:sym typeface="Wingdings"/>
              </a:rPr>
              <a:t>_(деньги)  </a:t>
            </a:r>
            <a:r>
              <a:rPr lang="ru-RU" sz="2000" i="1" dirty="0" err="1">
                <a:solidFill>
                  <a:schemeClr val="tx2"/>
                </a:solidFill>
                <a:sym typeface="Wingdings"/>
              </a:rPr>
              <a:t>желаемый_продукт</a:t>
            </a:r>
            <a:r>
              <a:rPr lang="ru-RU" sz="2000" dirty="0">
                <a:sym typeface="Wingdings"/>
              </a:rPr>
              <a:t>.</a:t>
            </a:r>
          </a:p>
          <a:p>
            <a:pPr marL="285750" indent="-285750" algn="just">
              <a:buFont typeface="Arial" panose="020B0604020202020204" pitchFamily="34" charset="0"/>
              <a:buChar char="•"/>
            </a:pPr>
            <a:r>
              <a:rPr lang="ru-RU" sz="2000" dirty="0">
                <a:sym typeface="Wingdings"/>
              </a:rPr>
              <a:t>Международная (межгосударственная) торговля по сути продолжала оставаться меновой до отмены в период с 15 августа 1971 году по апрель 1978 г. золотого стандарта обеспечения доллара Федеральной резервной системы США и последовавших отмен золотого обеспечения валют других государств.</a:t>
            </a:r>
          </a:p>
        </p:txBody>
      </p:sp>
    </p:spTree>
    <p:extLst>
      <p:ext uri="{BB962C8B-B14F-4D97-AF65-F5344CB8AC3E}">
        <p14:creationId xmlns:p14="http://schemas.microsoft.com/office/powerpoint/2010/main" val="3015827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7109639"/>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ru-RU" sz="1900" dirty="0">
                <a:sym typeface="Wingdings"/>
              </a:rPr>
              <a:t>С появлением кредитных и банковско-счётных денег (в отечественной терминологии – безналичных денег) произошло </a:t>
            </a:r>
            <a:r>
              <a:rPr lang="ru-RU" sz="1900" b="1" dirty="0">
                <a:sym typeface="Wingdings"/>
              </a:rPr>
              <a:t>физическое</a:t>
            </a:r>
            <a:r>
              <a:rPr lang="ru-RU" sz="1900" dirty="0">
                <a:sym typeface="Wingdings"/>
              </a:rPr>
              <a:t> разделение инварианта прейскуранта и средства платежа (1-й и 3-й функций денег – из числа ранее отмеченных красным), ранее неразрывно слитых в драгоценных металлах, входивших в денежную группу товаров, будь драгоценные металлы в форме монет либо в какой-то иной форме:</a:t>
            </a:r>
          </a:p>
          <a:p>
            <a:pPr marL="800100" lvl="1" indent="-342900" algn="just">
              <a:buFont typeface="Wingdings" panose="05000000000000000000" pitchFamily="2" charset="2"/>
              <a:buChar char="Ø"/>
            </a:pPr>
            <a:r>
              <a:rPr lang="ru-RU" sz="1900" dirty="0">
                <a:sym typeface="Wingdings"/>
              </a:rPr>
              <a:t>функции средства платежа перешли к кредитным и банковско-счётным (безналичным) деньгам;</a:t>
            </a:r>
          </a:p>
          <a:p>
            <a:pPr marL="800100" lvl="1" indent="-342900" algn="just">
              <a:buFont typeface="Wingdings" panose="05000000000000000000" pitchFamily="2" charset="2"/>
              <a:buChar char="Ø"/>
            </a:pPr>
            <a:r>
              <a:rPr lang="ru-RU" sz="1900" dirty="0">
                <a:sym typeface="Wingdings"/>
              </a:rPr>
              <a:t>функции инварианта остались за золотом (частично за серебром), вследствие чего монеты из драгоценных металлов продолжали быть средством платежа.</a:t>
            </a:r>
          </a:p>
          <a:p>
            <a:pPr marL="342900" indent="-342900" algn="just">
              <a:buFont typeface="Arial" panose="020B0604020202020204" pitchFamily="34" charset="0"/>
              <a:buChar char="•"/>
            </a:pPr>
            <a:r>
              <a:rPr lang="ru-RU" sz="1900" dirty="0"/>
              <a:t>После отмены золотого стандарта обеспеченности доллара, эмитируемого  Федеральной резервной системы США </a:t>
            </a:r>
            <a:r>
              <a:rPr lang="ru-RU" sz="1900" dirty="0">
                <a:solidFill>
                  <a:srgbClr val="40706E"/>
                </a:solidFill>
              </a:rPr>
              <a:t>(«частная лавочка», а не орган государственный власти, уполномоченный государством эмитент доллара: т.е. </a:t>
            </a:r>
            <a:r>
              <a:rPr lang="ru-RU" sz="1900" dirty="0">
                <a:solidFill>
                  <a:srgbClr val="FF0000"/>
                </a:solidFill>
              </a:rPr>
              <a:t>США не обладают финансово-экономическим суверенитетом</a:t>
            </a:r>
            <a:r>
              <a:rPr lang="ru-RU" sz="1900" dirty="0">
                <a:solidFill>
                  <a:srgbClr val="40706E"/>
                </a:solidFill>
              </a:rPr>
              <a:t>)</a:t>
            </a:r>
            <a:r>
              <a:rPr lang="ru-RU" sz="1900" dirty="0"/>
              <a:t> и валют других государств была утрачена какая-либо широко признанная в мире определённость инварианта прейскуранта – мерила стоимости, всеобщего эквивалента стоимости всех других товаров.</a:t>
            </a:r>
          </a:p>
          <a:p>
            <a:pPr marL="342900" indent="-342900" algn="just">
              <a:buFont typeface="Arial" panose="020B0604020202020204" pitchFamily="34" charset="0"/>
              <a:buChar char="•"/>
            </a:pPr>
            <a:r>
              <a:rPr lang="ru-RU" sz="1900" dirty="0">
                <a:solidFill>
                  <a:srgbClr val="FF0000"/>
                </a:solidFill>
                <a:sym typeface="Wingdings"/>
              </a:rPr>
              <a:t>Попытка возвести в ранг инварианта доллар Федеральной резервной системы США с самого начала вызывала неприятие во всём мире, поскольку себестоимость эмиссии новых долларов многократно ниже их покупательной способности. Это делает доллар инструментом ограбления эмитентом всех пользователей долларовой системы, которые для того, чтобы получить доллары, вынуждены производить товары, чья себестоимость многократно превосходит себестоимость эмиссии долларов во всех их разновидностях.</a:t>
            </a:r>
          </a:p>
        </p:txBody>
      </p:sp>
    </p:spTree>
    <p:extLst>
      <p:ext uri="{BB962C8B-B14F-4D97-AF65-F5344CB8AC3E}">
        <p14:creationId xmlns:p14="http://schemas.microsoft.com/office/powerpoint/2010/main" val="3835457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6863417"/>
          </a:xfrm>
          <a:prstGeom prst="rect">
            <a:avLst/>
          </a:prstGeom>
          <a:solidFill>
            <a:schemeClr val="bg1"/>
          </a:solidFill>
        </p:spPr>
        <p:txBody>
          <a:bodyPr wrap="square" rtlCol="0">
            <a:spAutoFit/>
          </a:bodyPr>
          <a:lstStyle/>
          <a:p>
            <a:pPr marL="285750" indent="-285750" algn="just">
              <a:lnSpc>
                <a:spcPts val="2200"/>
              </a:lnSpc>
              <a:buFont typeface="Arial" panose="020B0604020202020204" pitchFamily="34" charset="0"/>
              <a:buChar char="•"/>
            </a:pPr>
            <a:r>
              <a:rPr lang="ru-RU" sz="2000" dirty="0">
                <a:solidFill>
                  <a:srgbClr val="FF0000"/>
                </a:solidFill>
                <a:sym typeface="Wingdings"/>
              </a:rPr>
              <a:t>С момента физического разделения инварианта прейскуранта и средств платежа перестала соответствовать действительности господствующая доныне концепция денег</a:t>
            </a:r>
            <a:r>
              <a:rPr lang="ru-RU" sz="2000" dirty="0">
                <a:sym typeface="Wingdings"/>
              </a:rPr>
              <a:t>, согласно которой:</a:t>
            </a:r>
          </a:p>
          <a:p>
            <a:pPr marL="853200" lvl="2" algn="just">
              <a:lnSpc>
                <a:spcPts val="2200"/>
              </a:lnSpc>
            </a:pPr>
            <a:r>
              <a:rPr lang="ru-RU" sz="2000" dirty="0">
                <a:solidFill>
                  <a:srgbClr val="002060"/>
                </a:solidFill>
                <a:latin typeface="+mj-lt"/>
                <a:cs typeface="Aharoni" panose="02010803020104030203" pitchFamily="2" charset="-79"/>
              </a:rPr>
              <a:t>Деньги — это особый товар, выступающий в роли всеобщего эквивалента стоимости всех остальных товаров и несущий следующие функции: </a:t>
            </a:r>
          </a:p>
          <a:p>
            <a:pPr marL="800100" lvl="1" indent="-342900" algn="just">
              <a:lnSpc>
                <a:spcPts val="2200"/>
              </a:lnSpc>
              <a:buAutoNum type="arabicParenR"/>
            </a:pPr>
            <a:r>
              <a:rPr lang="ru-RU" sz="2000" dirty="0">
                <a:solidFill>
                  <a:srgbClr val="002060"/>
                </a:solidFill>
                <a:latin typeface="+mj-lt"/>
                <a:cs typeface="Aharoni" panose="02010803020104030203" pitchFamily="2" charset="-79"/>
              </a:rPr>
              <a:t>мера стоимости </a:t>
            </a:r>
            <a:r>
              <a:rPr lang="ru-RU" sz="2000" dirty="0">
                <a:solidFill>
                  <a:srgbClr val="FF0000"/>
                </a:solidFill>
                <a:latin typeface="+mj-lt"/>
                <a:cs typeface="Aharoni" panose="02010803020104030203" pitchFamily="2" charset="-79"/>
              </a:rPr>
              <a:t>(функция инварианта прейскуранта)</a:t>
            </a:r>
            <a:r>
              <a:rPr lang="ru-RU" sz="2000" dirty="0">
                <a:solidFill>
                  <a:srgbClr val="002060"/>
                </a:solidFill>
                <a:latin typeface="+mj-lt"/>
                <a:cs typeface="Aharoni" panose="02010803020104030203" pitchFamily="2" charset="-79"/>
              </a:rPr>
              <a:t>;</a:t>
            </a:r>
          </a:p>
          <a:p>
            <a:pPr marL="800100" lvl="1" indent="-342900" algn="just">
              <a:lnSpc>
                <a:spcPts val="2200"/>
              </a:lnSpc>
              <a:buAutoNum type="arabicParenR"/>
            </a:pPr>
            <a:r>
              <a:rPr lang="ru-RU" sz="2000" dirty="0">
                <a:solidFill>
                  <a:srgbClr val="002060"/>
                </a:solidFill>
                <a:latin typeface="+mj-lt"/>
                <a:cs typeface="Aharoni" panose="02010803020104030203" pitchFamily="2" charset="-79"/>
              </a:rPr>
              <a:t>средство обращения </a:t>
            </a:r>
            <a:r>
              <a:rPr lang="ru-RU" sz="2000" dirty="0">
                <a:solidFill>
                  <a:srgbClr val="FF0000"/>
                </a:solidFill>
                <a:latin typeface="+mj-lt"/>
                <a:cs typeface="Aharoni" panose="02010803020104030203" pitchFamily="2" charset="-79"/>
              </a:rPr>
              <a:t>(функция средств платежа вне сделок купли-продажи)</a:t>
            </a:r>
            <a:r>
              <a:rPr lang="ru-RU" sz="2000" dirty="0">
                <a:solidFill>
                  <a:srgbClr val="002060"/>
                </a:solidFill>
                <a:latin typeface="+mj-lt"/>
                <a:cs typeface="Aharoni" panose="02010803020104030203" pitchFamily="2" charset="-79"/>
              </a:rPr>
              <a:t>; </a:t>
            </a:r>
          </a:p>
          <a:p>
            <a:pPr marL="800100" lvl="1" indent="-342900" algn="just">
              <a:lnSpc>
                <a:spcPts val="2200"/>
              </a:lnSpc>
              <a:buAutoNum type="arabicParenR"/>
            </a:pPr>
            <a:r>
              <a:rPr lang="ru-RU" sz="2000" dirty="0">
                <a:solidFill>
                  <a:srgbClr val="002060"/>
                </a:solidFill>
                <a:latin typeface="+mj-lt"/>
                <a:cs typeface="Aharoni" panose="02010803020104030203" pitchFamily="2" charset="-79"/>
              </a:rPr>
              <a:t>средство накопления или образования сокровищ </a:t>
            </a:r>
            <a:r>
              <a:rPr lang="ru-RU" sz="2000" dirty="0">
                <a:solidFill>
                  <a:srgbClr val="FF0000"/>
                </a:solidFill>
                <a:latin typeface="+mj-lt"/>
                <a:cs typeface="Aharoni" panose="02010803020104030203" pitchFamily="2" charset="-79"/>
              </a:rPr>
              <a:t>(функция средства платежа и спекулятивных товаров, легко конвертируемых в средства платежа)</a:t>
            </a:r>
            <a:r>
              <a:rPr lang="ru-RU" sz="2000" dirty="0">
                <a:solidFill>
                  <a:srgbClr val="002060"/>
                </a:solidFill>
                <a:latin typeface="+mj-lt"/>
                <a:cs typeface="Aharoni" panose="02010803020104030203" pitchFamily="2" charset="-79"/>
              </a:rPr>
              <a:t>; </a:t>
            </a:r>
          </a:p>
          <a:p>
            <a:pPr marL="800100" lvl="1" indent="-342900" algn="just">
              <a:lnSpc>
                <a:spcPts val="2200"/>
              </a:lnSpc>
              <a:buAutoNum type="arabicParenR"/>
            </a:pPr>
            <a:r>
              <a:rPr lang="ru-RU" sz="2000" dirty="0">
                <a:solidFill>
                  <a:srgbClr val="002060"/>
                </a:solidFill>
                <a:latin typeface="+mj-lt"/>
                <a:cs typeface="Aharoni" panose="02010803020104030203" pitchFamily="2" charset="-79"/>
              </a:rPr>
              <a:t>средство платежа </a:t>
            </a:r>
            <a:r>
              <a:rPr lang="ru-RU" sz="2000" dirty="0">
                <a:solidFill>
                  <a:srgbClr val="FF0000"/>
                </a:solidFill>
                <a:latin typeface="+mj-lt"/>
                <a:cs typeface="Aharoni" panose="02010803020104030203" pitchFamily="2" charset="-79"/>
              </a:rPr>
              <a:t>(функция средства платежа)</a:t>
            </a:r>
            <a:r>
              <a:rPr lang="ru-RU" sz="2000" dirty="0">
                <a:solidFill>
                  <a:srgbClr val="002060"/>
                </a:solidFill>
                <a:latin typeface="+mj-lt"/>
                <a:cs typeface="Aharoni" panose="02010803020104030203" pitchFamily="2" charset="-79"/>
              </a:rPr>
              <a:t>; </a:t>
            </a:r>
          </a:p>
          <a:p>
            <a:pPr marL="800100" lvl="1" indent="-342900" algn="just">
              <a:lnSpc>
                <a:spcPts val="2200"/>
              </a:lnSpc>
              <a:buAutoNum type="arabicParenR"/>
            </a:pPr>
            <a:r>
              <a:rPr lang="ru-RU" sz="2000" dirty="0">
                <a:solidFill>
                  <a:srgbClr val="002060"/>
                </a:solidFill>
                <a:latin typeface="+mj-lt"/>
                <a:cs typeface="Aharoni" panose="02010803020104030203" pitchFamily="2" charset="-79"/>
              </a:rPr>
              <a:t>мировые деньги </a:t>
            </a:r>
            <a:r>
              <a:rPr lang="ru-RU" sz="2000" dirty="0">
                <a:solidFill>
                  <a:srgbClr val="FF0000"/>
                </a:solidFill>
                <a:latin typeface="+mj-lt"/>
                <a:cs typeface="Aharoni" panose="02010803020104030203" pitchFamily="2" charset="-79"/>
              </a:rPr>
              <a:t>(единственных и безальтернативных, подобных золоту, мировых денег в настоящее время нет; функциональность в таковом качестве доллара, эмитируемого Федеральной резервной системы США, валют, принятых другими государствами, криптовалют иных эмитентов – определяется оценками </a:t>
            </a:r>
            <a:r>
              <a:rPr lang="ru-RU" sz="2000" i="1" dirty="0">
                <a:solidFill>
                  <a:srgbClr val="FF0000"/>
                </a:solidFill>
                <a:latin typeface="+mj-lt"/>
                <a:cs typeface="Aharoni" panose="02010803020104030203" pitchFamily="2" charset="-79"/>
              </a:rPr>
              <a:t>пользователями соответствующих средств платежа </a:t>
            </a:r>
            <a:r>
              <a:rPr lang="ru-RU" sz="2000" b="1" dirty="0">
                <a:solidFill>
                  <a:srgbClr val="FF0000"/>
                </a:solidFill>
                <a:latin typeface="+mj-lt"/>
                <a:cs typeface="Aharoni" panose="02010803020104030203" pitchFamily="2" charset="-79"/>
              </a:rPr>
              <a:t>потенциала дееспособности их эмитентов</a:t>
            </a:r>
            <a:r>
              <a:rPr lang="ru-RU" sz="2000" dirty="0">
                <a:solidFill>
                  <a:srgbClr val="FF0000"/>
                </a:solidFill>
                <a:latin typeface="+mj-lt"/>
                <a:cs typeface="Aharoni" panose="02010803020104030203" pitchFamily="2" charset="-79"/>
              </a:rPr>
              <a:t>)</a:t>
            </a:r>
            <a:r>
              <a:rPr lang="ru-RU" sz="2000" dirty="0">
                <a:solidFill>
                  <a:srgbClr val="002060"/>
                </a:solidFill>
                <a:latin typeface="+mj-lt"/>
                <a:cs typeface="Aharoni" panose="02010803020104030203" pitchFamily="2" charset="-79"/>
              </a:rPr>
              <a:t>.</a:t>
            </a:r>
          </a:p>
          <a:p>
            <a:pPr marL="0" lvl="1" algn="just">
              <a:lnSpc>
                <a:spcPts val="2200"/>
              </a:lnSpc>
            </a:pPr>
            <a:r>
              <a:rPr lang="ru-RU" sz="2000" dirty="0">
                <a:solidFill>
                  <a:srgbClr val="002060"/>
                </a:solidFill>
                <a:latin typeface="+mj-lt"/>
                <a:cs typeface="Aharoni" panose="02010803020104030203" pitchFamily="2" charset="-79"/>
                <a:sym typeface="Wingdings"/>
              </a:rPr>
              <a:t>Однако </a:t>
            </a:r>
            <a:r>
              <a:rPr lang="ru-RU" sz="2000" b="1" dirty="0">
                <a:solidFill>
                  <a:srgbClr val="002060"/>
                </a:solidFill>
                <a:latin typeface="+mj-lt"/>
                <a:cs typeface="Aharoni" panose="02010803020104030203" pitchFamily="2" charset="-79"/>
                <a:sym typeface="Wingdings"/>
              </a:rPr>
              <a:t>эмитент доллара заинтересован в том, чтобы именно эта концепция денег была общепризнанной в официальной экономической науке и системе образования всех стран</a:t>
            </a:r>
            <a:r>
              <a:rPr lang="ru-RU" sz="2000" dirty="0">
                <a:solidFill>
                  <a:srgbClr val="002060"/>
                </a:solidFill>
                <a:latin typeface="+mj-lt"/>
                <a:cs typeface="Aharoni" panose="02010803020104030203" pitchFamily="2" charset="-79"/>
                <a:sym typeface="Wingdings"/>
              </a:rPr>
              <a:t>, поскольку она по умолчанию возводит доллар в ранг единственных общемировых денег, создавая предпосылки к ликвидации валют государств (примерно два десятка государств допускают на своих внутренних рынках платежи долларом наряду со своими валютами либо отказавшись от них).</a:t>
            </a:r>
            <a:endParaRPr lang="ru-RU" sz="2000" dirty="0">
              <a:latin typeface="+mj-lt"/>
              <a:cs typeface="Aharoni" panose="02010803020104030203" pitchFamily="2" charset="-79"/>
              <a:sym typeface="Wingdings"/>
            </a:endParaRPr>
          </a:p>
        </p:txBody>
      </p:sp>
    </p:spTree>
    <p:extLst>
      <p:ext uri="{BB962C8B-B14F-4D97-AF65-F5344CB8AC3E}">
        <p14:creationId xmlns:p14="http://schemas.microsoft.com/office/powerpoint/2010/main" val="1311920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2246769"/>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ru-RU" sz="2000" dirty="0">
                <a:solidFill>
                  <a:srgbClr val="FF0000"/>
                </a:solidFill>
                <a:sym typeface="Wingdings"/>
              </a:rPr>
              <a:t>Экономическая наука факта утраты жизненной состоятельности господствующей доныне концепцией денег не заметила, что порождает множество проблем для всех обществ и политиков, употребляющих эту концепцию денег в своей практике.</a:t>
            </a:r>
          </a:p>
          <a:p>
            <a:pPr marL="285750" indent="-285750" algn="just">
              <a:buFont typeface="Arial" panose="020B0604020202020204" pitchFamily="34" charset="0"/>
              <a:buChar char="•"/>
            </a:pPr>
            <a:r>
              <a:rPr lang="ru-RU" sz="2000" dirty="0">
                <a:sym typeface="Wingdings"/>
              </a:rPr>
              <a:t>Процесс воздействия на качество жизни общества теорий, предлагаемых наукой вместе со свойственными теориям </a:t>
            </a:r>
            <a:r>
              <a:rPr lang="ru-RU" sz="2000" dirty="0" err="1">
                <a:sym typeface="Wingdings"/>
              </a:rPr>
              <a:t>неадекватностями</a:t>
            </a:r>
            <a:r>
              <a:rPr lang="ru-RU" sz="2000" dirty="0">
                <a:sym typeface="Wingdings"/>
              </a:rPr>
              <a:t>, представлен на рисунке ниже:</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0" y="2285862"/>
            <a:ext cx="7056784" cy="4599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084168" y="2075364"/>
            <a:ext cx="3059832" cy="1569660"/>
          </a:xfrm>
          <a:prstGeom prst="rect">
            <a:avLst/>
          </a:prstGeom>
          <a:noFill/>
        </p:spPr>
        <p:txBody>
          <a:bodyPr wrap="square" rtlCol="0">
            <a:spAutoFit/>
          </a:bodyPr>
          <a:lstStyle/>
          <a:p>
            <a:pPr algn="just"/>
            <a:r>
              <a:rPr lang="ru-RU" sz="1600" dirty="0">
                <a:solidFill>
                  <a:schemeClr val="tx2"/>
                </a:solidFill>
              </a:rPr>
              <a:t>Оперативная информация в про-</a:t>
            </a:r>
            <a:r>
              <a:rPr lang="ru-RU" sz="1600" dirty="0" err="1">
                <a:solidFill>
                  <a:schemeClr val="tx2"/>
                </a:solidFill>
              </a:rPr>
              <a:t>цессе</a:t>
            </a:r>
            <a:r>
              <a:rPr lang="ru-RU" sz="1600" dirty="0">
                <a:solidFill>
                  <a:schemeClr val="tx2"/>
                </a:solidFill>
              </a:rPr>
              <a:t> выработки </a:t>
            </a:r>
            <a:r>
              <a:rPr lang="ru-RU" sz="1600" dirty="0" err="1">
                <a:solidFill>
                  <a:schemeClr val="tx2"/>
                </a:solidFill>
              </a:rPr>
              <a:t>управленчес</a:t>
            </a:r>
            <a:r>
              <a:rPr lang="ru-RU" sz="1600" dirty="0">
                <a:solidFill>
                  <a:schemeClr val="tx2"/>
                </a:solidFill>
              </a:rPr>
              <a:t>-ких решений соотносится с тем, что управленцы усвоили в школе и в вузе, и потому признанные теории программируют характер</a:t>
            </a:r>
          </a:p>
        </p:txBody>
      </p:sp>
      <p:sp>
        <p:nvSpPr>
          <p:cNvPr id="4" name="TextBox 3"/>
          <p:cNvSpPr txBox="1"/>
          <p:nvPr/>
        </p:nvSpPr>
        <p:spPr>
          <a:xfrm>
            <a:off x="6948264" y="3534107"/>
            <a:ext cx="2195737" cy="830997"/>
          </a:xfrm>
          <a:prstGeom prst="rect">
            <a:avLst/>
          </a:prstGeom>
          <a:noFill/>
        </p:spPr>
        <p:txBody>
          <a:bodyPr wrap="square" rtlCol="0">
            <a:spAutoFit/>
          </a:bodyPr>
          <a:lstStyle/>
          <a:p>
            <a:pPr algn="just"/>
            <a:r>
              <a:rPr lang="ru-RU" sz="1600" dirty="0">
                <a:solidFill>
                  <a:schemeClr val="tx2"/>
                </a:solidFill>
              </a:rPr>
              <a:t>понимания проблем и возможных путей и способов их решения.</a:t>
            </a:r>
          </a:p>
        </p:txBody>
      </p:sp>
    </p:spTree>
    <p:extLst>
      <p:ext uri="{BB962C8B-B14F-4D97-AF65-F5344CB8AC3E}">
        <p14:creationId xmlns:p14="http://schemas.microsoft.com/office/powerpoint/2010/main" val="1594270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332656"/>
            <a:ext cx="9144000" cy="6525344"/>
          </a:xfrm>
        </p:spPr>
        <p:style>
          <a:lnRef idx="0">
            <a:scrgbClr r="0" g="0" b="0"/>
          </a:lnRef>
          <a:fillRef idx="1001">
            <a:schemeClr val="lt2"/>
          </a:fillRef>
          <a:effectRef idx="0">
            <a:scrgbClr r="0" g="0" b="0"/>
          </a:effectRef>
          <a:fontRef idx="major"/>
        </p:style>
        <p:txBody>
          <a:bodyPr>
            <a:noAutofit/>
          </a:bodyPr>
          <a:lstStyle/>
          <a:p>
            <a:pPr marL="452628" algn="just">
              <a:lnSpc>
                <a:spcPts val="2300"/>
              </a:lnSpc>
            </a:pPr>
            <a:r>
              <a:rPr lang="ru-RU" sz="1800" dirty="0">
                <a:latin typeface="+mn-lt"/>
              </a:rPr>
              <a:t>Даже тем, кто преуспевает в «спекулятивном секторе экономики», который ничего не производит, в конечном итоге требуются не деньги, а разнородная продукция и доступ к природным благам. </a:t>
            </a:r>
          </a:p>
          <a:p>
            <a:pPr marL="452628" algn="just">
              <a:lnSpc>
                <a:spcPts val="2300"/>
              </a:lnSpc>
            </a:pPr>
            <a:r>
              <a:rPr lang="ru-RU" sz="1800" dirty="0">
                <a:latin typeface="+mn-lt"/>
              </a:rPr>
              <a:t>Поэтому первый вопрос: На какие цели должны работать предприятия в реальном секторе? Ответов на него два:</a:t>
            </a:r>
          </a:p>
          <a:p>
            <a:pPr marL="1024128" lvl="1" indent="-457200" algn="just">
              <a:lnSpc>
                <a:spcPts val="2300"/>
              </a:lnSpc>
              <a:buFont typeface="+mj-lt"/>
              <a:buAutoNum type="arabicPeriod"/>
            </a:pPr>
            <a:r>
              <a:rPr lang="ru-RU" sz="1800" dirty="0">
                <a:solidFill>
                  <a:srgbClr val="FF0000"/>
                </a:solidFill>
                <a:latin typeface="+mn-lt"/>
              </a:rPr>
              <a:t>На самоокупаемость некоторого множества предприятий в любых предлагаемых политикой и историей социально-экономических условиях, т.е. на прибыль (на обогащение) владельцев успешных предприятий.</a:t>
            </a:r>
          </a:p>
          <a:p>
            <a:pPr marL="1024128" lvl="1" indent="-457200" algn="just">
              <a:lnSpc>
                <a:spcPts val="2300"/>
              </a:lnSpc>
              <a:buFont typeface="+mj-lt"/>
              <a:buAutoNum type="arabicPeriod"/>
            </a:pPr>
            <a:r>
              <a:rPr lang="ru-RU" sz="1800" dirty="0">
                <a:latin typeface="+mn-lt"/>
              </a:rPr>
              <a:t>На производство в достаточных объёмах продукции, необходимой для жизни и развития общества, политики государства и всего его населения в преемственности поколений.</a:t>
            </a:r>
          </a:p>
          <a:p>
            <a:pPr marL="452628">
              <a:lnSpc>
                <a:spcPts val="2300"/>
              </a:lnSpc>
            </a:pPr>
            <a:r>
              <a:rPr lang="ru-RU" sz="1800" dirty="0">
                <a:latin typeface="+mn-lt"/>
              </a:rPr>
              <a:t>Каждому из ответов на этот вопрос соответствуют две разные по сути социально-управленческие задачи. Соотношение обеих задач таково:</a:t>
            </a:r>
          </a:p>
          <a:p>
            <a:pPr marL="852678" lvl="1" algn="just">
              <a:lnSpc>
                <a:spcPts val="2300"/>
              </a:lnSpc>
              <a:buFont typeface="Wingdings" panose="05000000000000000000" pitchFamily="2" charset="2"/>
              <a:buChar char="Ø"/>
            </a:pPr>
            <a:r>
              <a:rPr lang="ru-RU" sz="1800" dirty="0">
                <a:latin typeface="+mn-lt"/>
              </a:rPr>
              <a:t>что решение первой задачи (самоокупаемость предприятий) может быть обеспечено при успешном решении второй задачи; </a:t>
            </a:r>
          </a:p>
          <a:p>
            <a:pPr marL="852678" lvl="1" algn="just">
              <a:lnSpc>
                <a:spcPts val="2300"/>
              </a:lnSpc>
              <a:buFont typeface="Wingdings" panose="05000000000000000000" pitchFamily="2" charset="2"/>
              <a:buChar char="Ø"/>
            </a:pPr>
            <a:r>
              <a:rPr lang="ru-RU" sz="1800" dirty="0">
                <a:solidFill>
                  <a:srgbClr val="FF0000"/>
                </a:solidFill>
                <a:latin typeface="+mn-lt"/>
              </a:rPr>
              <a:t>но ориентация исключительно на решение первой задачи гарантирует принципиальную </a:t>
            </a:r>
            <a:r>
              <a:rPr lang="ru-RU" sz="1800" dirty="0" err="1">
                <a:solidFill>
                  <a:srgbClr val="FF0000"/>
                </a:solidFill>
                <a:latin typeface="+mn-lt"/>
              </a:rPr>
              <a:t>нерешаемость</a:t>
            </a:r>
            <a:r>
              <a:rPr lang="ru-RU" sz="1800" dirty="0">
                <a:solidFill>
                  <a:srgbClr val="FF0000"/>
                </a:solidFill>
                <a:latin typeface="+mn-lt"/>
              </a:rPr>
              <a:t> второй на фоне решения первой, </a:t>
            </a:r>
            <a:r>
              <a:rPr lang="ru-RU" sz="1800" dirty="0">
                <a:latin typeface="+mn-lt"/>
              </a:rPr>
              <a:t>что подтверждается исторической практикой – социальное расслоение на беспросветно нищих, на работающих от зари до зари бедных, на более или менее свободный «средний класс», на многослойную богатую «элиту»; глобальный биосферно-социальный (экологический) кризис.</a:t>
            </a:r>
          </a:p>
        </p:txBody>
      </p:sp>
      <p:sp>
        <p:nvSpPr>
          <p:cNvPr id="6" name="Заголовок 1"/>
          <p:cNvSpPr txBox="1">
            <a:spLocks/>
          </p:cNvSpPr>
          <p:nvPr/>
        </p:nvSpPr>
        <p:spPr>
          <a:xfrm>
            <a:off x="0" y="-315416"/>
            <a:ext cx="8964488" cy="9807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800" b="1" dirty="0"/>
              <a:t>Тема 4. Управленческая концепция денег</a:t>
            </a:r>
            <a:endParaRPr lang="ru-RU" sz="2800" dirty="0"/>
          </a:p>
        </p:txBody>
      </p:sp>
    </p:spTree>
    <p:extLst>
      <p:ext uri="{BB962C8B-B14F-4D97-AF65-F5344CB8AC3E}">
        <p14:creationId xmlns:p14="http://schemas.microsoft.com/office/powerpoint/2010/main" val="2150309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s.mediasole.ru/images/986/986226/Concentrations-of-plastic-debris-in-surface-waters-of-the-global-oce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66964"/>
            <a:ext cx="9252520" cy="44233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99392"/>
            <a:ext cx="9144000" cy="707886"/>
          </a:xfrm>
          <a:prstGeom prst="rect">
            <a:avLst/>
          </a:prstGeom>
          <a:solidFill>
            <a:schemeClr val="bg1"/>
          </a:solidFill>
        </p:spPr>
        <p:txBody>
          <a:bodyPr wrap="square" rtlCol="0">
            <a:spAutoFit/>
          </a:bodyPr>
          <a:lstStyle/>
          <a:p>
            <a:pPr algn="just"/>
            <a:r>
              <a:rPr lang="ru-RU" sz="2000" dirty="0">
                <a:sym typeface="Wingdings"/>
              </a:rPr>
              <a:t>Загрязнённость мирового океана только плавающим пластиковым мусором (плотность загрязнений до 5 кг /м</a:t>
            </a:r>
            <a:r>
              <a:rPr lang="ru-RU" sz="2000" baseline="30000" dirty="0">
                <a:sym typeface="Wingdings"/>
              </a:rPr>
              <a:t>2</a:t>
            </a:r>
            <a:r>
              <a:rPr lang="ru-RU" sz="2000" dirty="0">
                <a:sym typeface="Wingdings"/>
              </a:rPr>
              <a:t>) – показатель глобального бедствия</a:t>
            </a:r>
          </a:p>
        </p:txBody>
      </p:sp>
      <p:pic>
        <p:nvPicPr>
          <p:cNvPr id="6150" name="Picture 6" descr="https://im0-tub-ru.yandex.net/i?id=a2985cd7a66aef4ed153dbb96cafdf4b-l&amp;n=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6" y="687494"/>
            <a:ext cx="3198707" cy="18000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gallery.ykt.ru/gals/2018/05/09/komuza/2574160_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5890" y="687494"/>
            <a:ext cx="3200739" cy="18000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s://im0-tub-ru.yandex.net/i?id=a43fdda42cf624fa36579f82d8a684a6-l&amp;n=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08123" y="666964"/>
            <a:ext cx="3044397"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381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20072" y="2636912"/>
            <a:ext cx="3923928" cy="3416320"/>
          </a:xfrm>
          <a:prstGeom prst="rect">
            <a:avLst/>
          </a:prstGeom>
          <a:solidFill>
            <a:schemeClr val="bg1"/>
          </a:solidFill>
        </p:spPr>
        <p:txBody>
          <a:bodyPr wrap="square" rtlCol="0">
            <a:spAutoFit/>
          </a:bodyPr>
          <a:lstStyle/>
          <a:p>
            <a:pPr algn="just"/>
            <a:r>
              <a:rPr lang="ru-RU" dirty="0">
                <a:sym typeface="Wingdings"/>
              </a:rPr>
              <a:t>Это требует, чтобы государственная власть приняла на себя управление постановкой и решением задач в их </a:t>
            </a:r>
            <a:r>
              <a:rPr lang="ru-RU" dirty="0" err="1">
                <a:sym typeface="Wingdings"/>
              </a:rPr>
              <a:t>циклике</a:t>
            </a:r>
            <a:r>
              <a:rPr lang="ru-RU" dirty="0">
                <a:sym typeface="Wingdings"/>
              </a:rPr>
              <a:t>, представленной на рисунке слева. </a:t>
            </a:r>
            <a:r>
              <a:rPr lang="ru-RU" dirty="0">
                <a:solidFill>
                  <a:srgbClr val="FF0000"/>
                </a:solidFill>
                <a:sym typeface="Wingdings"/>
              </a:rPr>
              <a:t>Это необходимо потому, что рыночный механизм сам по себе: </a:t>
            </a:r>
          </a:p>
          <a:p>
            <a:pPr marL="342900" indent="-342900" algn="just">
              <a:buFont typeface="Arial" panose="020B0604020202020204" pitchFamily="34" charset="0"/>
              <a:buChar char="•"/>
            </a:pPr>
            <a:r>
              <a:rPr lang="ru-RU" dirty="0">
                <a:solidFill>
                  <a:srgbClr val="FF0000"/>
                </a:solidFill>
                <a:sym typeface="Wingdings"/>
              </a:rPr>
              <a:t>не обладает способностью к целеполаганию макроуровня;</a:t>
            </a:r>
          </a:p>
          <a:p>
            <a:pPr marL="342900" indent="-342900" algn="just">
              <a:buFont typeface="Arial" panose="020B0604020202020204" pitchFamily="34" charset="0"/>
              <a:buChar char="•"/>
            </a:pPr>
            <a:r>
              <a:rPr lang="ru-RU" dirty="0">
                <a:solidFill>
                  <a:srgbClr val="FF0000"/>
                </a:solidFill>
                <a:sym typeface="Wingdings"/>
              </a:rPr>
              <a:t>Не обладает способностью к самонастройке на обеспечение достижения целей, провозглашаемых политиками.</a:t>
            </a:r>
          </a:p>
        </p:txBody>
      </p:sp>
      <p:sp>
        <p:nvSpPr>
          <p:cNvPr id="2" name="TextBox 1"/>
          <p:cNvSpPr txBox="1"/>
          <p:nvPr/>
        </p:nvSpPr>
        <p:spPr>
          <a:xfrm>
            <a:off x="0" y="-99392"/>
            <a:ext cx="9144000" cy="2862322"/>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ru-RU" sz="2000" dirty="0">
                <a:solidFill>
                  <a:srgbClr val="FF0000"/>
                </a:solidFill>
                <a:sym typeface="Wingdings"/>
              </a:rPr>
              <a:t>Поэтому всё дальнейшее в контексте решения второй задачи</a:t>
            </a:r>
            <a:r>
              <a:rPr lang="ru-RU" sz="2000" dirty="0">
                <a:sym typeface="Wingdings"/>
              </a:rPr>
              <a:t>. Соответственно предприятия реального сектора должны работать на то, чтобы: </a:t>
            </a:r>
          </a:p>
          <a:p>
            <a:pPr marL="800100" lvl="1" indent="-342900" algn="just">
              <a:buFont typeface="Wingdings" panose="05000000000000000000" pitchFamily="2" charset="2"/>
              <a:buChar char="Ø"/>
            </a:pPr>
            <a:r>
              <a:rPr lang="ru-RU" sz="2000" dirty="0">
                <a:sym typeface="Wingdings"/>
              </a:rPr>
              <a:t>биоценозы были устойчивы и развивались, и природная среда обеспечивала высокое качество жизни всех; </a:t>
            </a:r>
          </a:p>
          <a:p>
            <a:pPr marL="800100" lvl="1" indent="-342900" algn="just">
              <a:buFont typeface="Wingdings" panose="05000000000000000000" pitchFamily="2" charset="2"/>
              <a:buChar char="Ø"/>
            </a:pPr>
            <a:r>
              <a:rPr lang="ru-RU" sz="2000" dirty="0">
                <a:sym typeface="Wingdings"/>
              </a:rPr>
              <a:t>политика государства (глобальная, внешняя и внутренняя) была обеспечена природными благами и необходимой продукцией;</a:t>
            </a:r>
          </a:p>
          <a:p>
            <a:pPr marL="800100" lvl="1" indent="-342900" algn="just">
              <a:buFont typeface="Wingdings" panose="05000000000000000000" pitchFamily="2" charset="2"/>
              <a:buChar char="Ø"/>
            </a:pPr>
            <a:r>
              <a:rPr lang="ru-RU" sz="2000" dirty="0">
                <a:sym typeface="Wingdings"/>
              </a:rPr>
              <a:t>в обществе </a:t>
            </a:r>
            <a:r>
              <a:rPr lang="ru-RU" sz="2000" dirty="0">
                <a:solidFill>
                  <a:srgbClr val="FF0000"/>
                </a:solidFill>
                <a:sym typeface="Wingdings"/>
              </a:rPr>
              <a:t>ГАРАНТИРОВАННО</a:t>
            </a:r>
            <a:r>
              <a:rPr lang="ru-RU" sz="2000" dirty="0">
                <a:sym typeface="Wingdings"/>
              </a:rPr>
              <a:t> в преемственности поколений </a:t>
            </a:r>
            <a:r>
              <a:rPr lang="ru-RU" sz="2000" dirty="0">
                <a:solidFill>
                  <a:srgbClr val="FF0000"/>
                </a:solidFill>
                <a:sym typeface="Wingdings"/>
              </a:rPr>
              <a:t>ВСЕ</a:t>
            </a:r>
            <a:r>
              <a:rPr lang="ru-RU" sz="2000" dirty="0">
                <a:sym typeface="Wingdings"/>
              </a:rPr>
              <a:t> были сыты, одеты, имели здоровые условия жизни и работы, </a:t>
            </a:r>
            <a:r>
              <a:rPr lang="ru-RU" sz="2000" dirty="0">
                <a:solidFill>
                  <a:srgbClr val="FF0000"/>
                </a:solidFill>
                <a:sym typeface="Wingdings"/>
              </a:rPr>
              <a:t>ВСЕ дети получали образование и воспитание, лучшее, чем их предки.</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80928"/>
            <a:ext cx="5220072" cy="3915054"/>
          </a:xfrm>
          <a:prstGeom prst="rect">
            <a:avLst/>
          </a:prstGeom>
        </p:spPr>
      </p:pic>
    </p:spTree>
    <p:extLst>
      <p:ext uri="{BB962C8B-B14F-4D97-AF65-F5344CB8AC3E}">
        <p14:creationId xmlns:p14="http://schemas.microsoft.com/office/powerpoint/2010/main" val="3604901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1794"/>
            <a:ext cx="9144000" cy="7171194"/>
          </a:xfrm>
          <a:prstGeom prst="rect">
            <a:avLst/>
          </a:prstGeom>
          <a:solidFill>
            <a:schemeClr val="bg1"/>
          </a:solidFill>
        </p:spPr>
        <p:txBody>
          <a:bodyPr wrap="square" rtlCol="0">
            <a:spAutoFit/>
          </a:bodyPr>
          <a:lstStyle/>
          <a:p>
            <a:pPr marL="342900" indent="-342900" algn="just">
              <a:buFont typeface="Arial" panose="020B0604020202020204" pitchFamily="34" charset="0"/>
              <a:buChar char="•"/>
            </a:pPr>
            <a:r>
              <a:rPr lang="ru-RU" sz="2000" dirty="0">
                <a:sym typeface="Wingdings"/>
              </a:rPr>
              <a:t>Решение поставленной выше задачи требует: </a:t>
            </a:r>
          </a:p>
          <a:p>
            <a:pPr marL="800100" lvl="1" indent="-342900" algn="just">
              <a:buFont typeface="Wingdings" panose="05000000000000000000" pitchFamily="2" charset="2"/>
              <a:buChar char="Ø"/>
            </a:pPr>
            <a:r>
              <a:rPr lang="ru-RU" sz="2000" dirty="0">
                <a:sym typeface="Wingdings"/>
              </a:rPr>
              <a:t>научно-методологического обеспечения государственного управления и управления в народном хозяйстве, </a:t>
            </a:r>
            <a:r>
              <a:rPr lang="ru-RU" sz="2000" dirty="0">
                <a:solidFill>
                  <a:schemeClr val="tx2"/>
                </a:solidFill>
                <a:sym typeface="Wingdings"/>
              </a:rPr>
              <a:t>которого исторически сложившаяся наука почти что за 30 лет с момента провозглашения Концепции устойчивого развития на конференции ООН в Рио-де-Жанейро в 1992 г. не выработала.</a:t>
            </a:r>
            <a:r>
              <a:rPr lang="ru-RU" sz="2000" dirty="0">
                <a:solidFill>
                  <a:srgbClr val="FF0000"/>
                </a:solidFill>
                <a:sym typeface="Wingdings"/>
              </a:rPr>
              <a:t> Оно должно представлять собой единый научный комплекс, включающий в себя физическую географию, биологию биоценозов, </a:t>
            </a:r>
            <a:r>
              <a:rPr lang="ru-RU" sz="2000" dirty="0" err="1">
                <a:solidFill>
                  <a:srgbClr val="FF0000"/>
                </a:solidFill>
                <a:sym typeface="Wingdings"/>
              </a:rPr>
              <a:t>био</a:t>
            </a:r>
            <a:r>
              <a:rPr lang="ru-RU" sz="2000" dirty="0">
                <a:solidFill>
                  <a:srgbClr val="FF0000"/>
                </a:solidFill>
                <a:sym typeface="Wingdings"/>
              </a:rPr>
              <a:t>-логию человека и медицину, теорию управления, социологию, полито-логию, СОДЕРЖАТЕЛЬНО ИНУЮ экономическую науку.</a:t>
            </a:r>
          </a:p>
          <a:p>
            <a:pPr marL="800100" lvl="1" indent="-342900" algn="just">
              <a:buFont typeface="Wingdings" panose="05000000000000000000" pitchFamily="2" charset="2"/>
              <a:buChar char="Ø"/>
            </a:pPr>
            <a:r>
              <a:rPr lang="ru-RU" sz="2000" dirty="0">
                <a:sym typeface="Wingdings"/>
              </a:rPr>
              <a:t>обеспечения доступа к природным благам, производства, распределения и потребления продукции и природных благ. </a:t>
            </a:r>
          </a:p>
          <a:p>
            <a:pPr marL="342900" indent="-342900" algn="just">
              <a:buFont typeface="Arial" panose="020B0604020202020204" pitchFamily="34" charset="0"/>
              <a:buChar char="•"/>
            </a:pPr>
            <a:r>
              <a:rPr lang="ru-RU" sz="2000" dirty="0">
                <a:sym typeface="Wingdings"/>
              </a:rPr>
              <a:t>В наши дни источником такого рода благ являются производственно-потреби-</a:t>
            </a:r>
            <a:r>
              <a:rPr lang="ru-RU" sz="2000" dirty="0" err="1">
                <a:sym typeface="Wingdings"/>
              </a:rPr>
              <a:t>тельские</a:t>
            </a:r>
            <a:r>
              <a:rPr lang="ru-RU" sz="2000" dirty="0">
                <a:sym typeface="Wingdings"/>
              </a:rPr>
              <a:t> системы, локализованные в пределах государств, </a:t>
            </a:r>
            <a:r>
              <a:rPr lang="ru-RU" sz="2000" dirty="0" err="1">
                <a:sym typeface="Wingdings"/>
              </a:rPr>
              <a:t>взаимодейству-ющие</a:t>
            </a:r>
            <a:r>
              <a:rPr lang="ru-RU" sz="2000" dirty="0">
                <a:sym typeface="Wingdings"/>
              </a:rPr>
              <a:t> с природной средой и зарубежными экономическими субъектами. </a:t>
            </a:r>
          </a:p>
          <a:p>
            <a:pPr marL="342900" indent="-342900" algn="just">
              <a:buFont typeface="Arial" panose="020B0604020202020204" pitchFamily="34" charset="0"/>
              <a:buChar char="•"/>
            </a:pPr>
            <a:r>
              <a:rPr lang="ru-RU" sz="2000" dirty="0">
                <a:sym typeface="Wingdings"/>
              </a:rPr>
              <a:t>Элементами системы её низового уровня являются административно </a:t>
            </a:r>
            <a:r>
              <a:rPr lang="ru-RU" sz="2000" dirty="0" err="1">
                <a:sym typeface="Wingdings"/>
              </a:rPr>
              <a:t>самосто-ятельные</a:t>
            </a:r>
            <a:r>
              <a:rPr lang="ru-RU" sz="2000" dirty="0">
                <a:sym typeface="Wingdings"/>
              </a:rPr>
              <a:t> предприятия, в пределах которых управление носит большей час-</a:t>
            </a:r>
            <a:r>
              <a:rPr lang="ru-RU" sz="2000" dirty="0" err="1">
                <a:sym typeface="Wingdings"/>
              </a:rPr>
              <a:t>тью</a:t>
            </a:r>
            <a:r>
              <a:rPr lang="ru-RU" sz="2000" dirty="0">
                <a:sym typeface="Wingdings"/>
              </a:rPr>
              <a:t> структурный характер. Они могут быть полностью рыночно-</a:t>
            </a:r>
            <a:r>
              <a:rPr lang="ru-RU" sz="2000" dirty="0" err="1">
                <a:sym typeface="Wingdings"/>
              </a:rPr>
              <a:t>самостоятель</a:t>
            </a:r>
            <a:r>
              <a:rPr lang="ru-RU" sz="2000" dirty="0">
                <a:sym typeface="Wingdings"/>
              </a:rPr>
              <a:t>-</a:t>
            </a:r>
            <a:r>
              <a:rPr lang="ru-RU" sz="2000" dirty="0" err="1">
                <a:sym typeface="Wingdings"/>
              </a:rPr>
              <a:t>ными</a:t>
            </a:r>
            <a:r>
              <a:rPr lang="ru-RU" sz="2000" dirty="0">
                <a:sym typeface="Wingdings"/>
              </a:rPr>
              <a:t>, но могут входить и в объединения, директораты которых в тех или иных аспектах ограничивают их самостоятельность поведения на рынке. Таким об-разом в системе некоторым образом сочетаются самоуправление её </a:t>
            </a:r>
            <a:r>
              <a:rPr lang="ru-RU" sz="2000" dirty="0" err="1">
                <a:sym typeface="Wingdings"/>
              </a:rPr>
              <a:t>элемен-тов</a:t>
            </a:r>
            <a:r>
              <a:rPr lang="ru-RU" sz="2000" dirty="0">
                <a:sym typeface="Wingdings"/>
              </a:rPr>
              <a:t> и внешнее управление ими. И это требует </a:t>
            </a:r>
            <a:r>
              <a:rPr lang="ru-RU" sz="2000" b="1" dirty="0">
                <a:sym typeface="Wingdings"/>
              </a:rPr>
              <a:t>организации управления </a:t>
            </a:r>
            <a:r>
              <a:rPr lang="ru-RU" sz="2000" i="1" dirty="0">
                <a:sym typeface="Wingdings"/>
              </a:rPr>
              <a:t>про-</a:t>
            </a:r>
            <a:r>
              <a:rPr lang="ru-RU" sz="2000" i="1" dirty="0" err="1">
                <a:sym typeface="Wingdings"/>
              </a:rPr>
              <a:t>цессами</a:t>
            </a:r>
            <a:r>
              <a:rPr lang="ru-RU" sz="2000" i="1" dirty="0">
                <a:sym typeface="Wingdings"/>
              </a:rPr>
              <a:t> управления и самоуправления, протекающими на разных уровнях </a:t>
            </a:r>
            <a:r>
              <a:rPr lang="ru-RU" sz="2000" b="1" i="1" dirty="0">
                <a:sym typeface="Wingdings"/>
              </a:rPr>
              <a:t>системы, </a:t>
            </a:r>
            <a:r>
              <a:rPr lang="ru-RU" sz="2000" b="1" dirty="0">
                <a:sym typeface="Wingdings"/>
              </a:rPr>
              <a:t>которую следует рассматривать как объект управления</a:t>
            </a:r>
            <a:r>
              <a:rPr lang="ru-RU" sz="2000" dirty="0">
                <a:sym typeface="Wingdings"/>
              </a:rPr>
              <a:t>.</a:t>
            </a:r>
          </a:p>
        </p:txBody>
      </p:sp>
    </p:spTree>
    <p:extLst>
      <p:ext uri="{BB962C8B-B14F-4D97-AF65-F5344CB8AC3E}">
        <p14:creationId xmlns:p14="http://schemas.microsoft.com/office/powerpoint/2010/main" val="3433113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707886"/>
          </a:xfrm>
          <a:prstGeom prst="rect">
            <a:avLst/>
          </a:prstGeom>
          <a:solidFill>
            <a:schemeClr val="bg1"/>
          </a:solidFill>
        </p:spPr>
        <p:txBody>
          <a:bodyPr wrap="square" rtlCol="0">
            <a:spAutoFit/>
          </a:bodyPr>
          <a:lstStyle/>
          <a:p>
            <a:pPr algn="just"/>
            <a:r>
              <a:rPr lang="ru-RU" sz="2000" b="1" dirty="0">
                <a:sym typeface="Wingdings"/>
              </a:rPr>
              <a:t>Объект управления – многоотраслевая </a:t>
            </a:r>
            <a:r>
              <a:rPr lang="ru-RU" sz="2000" b="1">
                <a:sym typeface="Wingdings"/>
              </a:rPr>
              <a:t>производственно-потребительская система </a:t>
            </a:r>
            <a:r>
              <a:rPr lang="ru-RU" sz="2000" b="1" dirty="0">
                <a:sym typeface="Wingdings"/>
              </a:rPr>
              <a:t>государства, продуктообмен и финансовые потоки в ней.</a:t>
            </a:r>
          </a:p>
        </p:txBody>
      </p:sp>
      <p:pic>
        <p:nvPicPr>
          <p:cNvPr id="3" name="Объект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12" y="704045"/>
            <a:ext cx="6408712" cy="3917059"/>
          </a:xfrm>
          <a:prstGeom prst="rect">
            <a:avLst/>
          </a:prstGeom>
        </p:spPr>
      </p:pic>
      <p:sp>
        <p:nvSpPr>
          <p:cNvPr id="4" name="TextBox 3"/>
          <p:cNvSpPr txBox="1"/>
          <p:nvPr/>
        </p:nvSpPr>
        <p:spPr>
          <a:xfrm>
            <a:off x="0" y="4653136"/>
            <a:ext cx="9144000" cy="2246769"/>
          </a:xfrm>
          <a:prstGeom prst="rect">
            <a:avLst/>
          </a:prstGeom>
          <a:solidFill>
            <a:schemeClr val="bg1"/>
          </a:solidFill>
        </p:spPr>
        <p:txBody>
          <a:bodyPr wrap="square" rtlCol="0">
            <a:spAutoFit/>
          </a:bodyPr>
          <a:lstStyle/>
          <a:p>
            <a:pPr algn="just" hangingPunct="0"/>
            <a:r>
              <a:rPr lang="ru-RU" sz="2000" dirty="0">
                <a:sym typeface="Wingdings"/>
              </a:rPr>
              <a:t>На схеме обозначены отрасли: </a:t>
            </a:r>
            <a:r>
              <a:rPr lang="ru-RU" sz="2000" dirty="0"/>
              <a:t>1 </a:t>
            </a:r>
            <a:r>
              <a:rPr lang="ru-RU" sz="2000" dirty="0" err="1"/>
              <a:t>СХ</a:t>
            </a:r>
            <a:r>
              <a:rPr lang="ru-RU" sz="2000" dirty="0"/>
              <a:t> — сельское хозяйство, охота, рыболовство; 2 ДЭ — добыча энергоносителей; 3 </a:t>
            </a:r>
            <a:r>
              <a:rPr lang="ru-RU" sz="2000" dirty="0" err="1"/>
              <a:t>ДС</a:t>
            </a:r>
            <a:r>
              <a:rPr lang="ru-RU" sz="2000" dirty="0"/>
              <a:t> — добыча сырья; 4 ПП — пищевая </a:t>
            </a:r>
            <a:r>
              <a:rPr lang="ru-RU" sz="2000" dirty="0" err="1"/>
              <a:t>промы-шленность</a:t>
            </a:r>
            <a:r>
              <a:rPr lang="ru-RU" sz="2000" dirty="0"/>
              <a:t>; 5 ТЭ — технологическая подготовка энергоносителей к </a:t>
            </a:r>
            <a:r>
              <a:rPr lang="ru-RU" sz="2000" dirty="0" err="1"/>
              <a:t>использова-нию</a:t>
            </a:r>
            <a:r>
              <a:rPr lang="ru-RU" sz="2000" dirty="0"/>
              <a:t> по назначению; 6 </a:t>
            </a:r>
            <a:r>
              <a:rPr lang="ru-RU" sz="2000" dirty="0" err="1"/>
              <a:t>ПКМ</a:t>
            </a:r>
            <a:r>
              <a:rPr lang="ru-RU" sz="2000" dirty="0"/>
              <a:t> — производство конструкционных материалов и технологических ингредиентов для отраслей народного хозяйства (…); 20 ГА — государственный аппарат; прочие отрасли и сферы общественной жизни. </a:t>
            </a:r>
            <a:r>
              <a:rPr lang="ru-RU" sz="2000" dirty="0">
                <a:solidFill>
                  <a:srgbClr val="FF0000"/>
                </a:solidFill>
              </a:rPr>
              <a:t>Все отрасли и сферы жизни общества взаимосвязаны продуктообменом</a:t>
            </a:r>
            <a:r>
              <a:rPr lang="ru-RU" sz="2000" dirty="0"/>
              <a:t>.</a:t>
            </a:r>
            <a:endParaRPr lang="ru-RU" sz="2000" dirty="0">
              <a:sym typeface="Wingdings"/>
            </a:endParaRPr>
          </a:p>
        </p:txBody>
      </p:sp>
      <p:sp>
        <p:nvSpPr>
          <p:cNvPr id="6" name="TextBox 5"/>
          <p:cNvSpPr txBox="1"/>
          <p:nvPr/>
        </p:nvSpPr>
        <p:spPr>
          <a:xfrm>
            <a:off x="6372200" y="692696"/>
            <a:ext cx="2771800" cy="3785652"/>
          </a:xfrm>
          <a:prstGeom prst="rect">
            <a:avLst/>
          </a:prstGeom>
          <a:noFill/>
        </p:spPr>
        <p:txBody>
          <a:bodyPr wrap="square" rtlCol="0">
            <a:spAutoFit/>
          </a:bodyPr>
          <a:lstStyle/>
          <a:p>
            <a:pPr algn="just"/>
            <a:r>
              <a:rPr lang="ru-RU" sz="2000" dirty="0">
                <a:solidFill>
                  <a:srgbClr val="FF0000"/>
                </a:solidFill>
                <a:sym typeface="Wingdings"/>
              </a:rPr>
              <a:t>Ценностью для </a:t>
            </a:r>
            <a:r>
              <a:rPr lang="ru-RU" sz="2000" dirty="0" err="1">
                <a:solidFill>
                  <a:srgbClr val="FF0000"/>
                </a:solidFill>
                <a:sym typeface="Wingdings"/>
              </a:rPr>
              <a:t>общест-ва</a:t>
            </a:r>
            <a:r>
              <a:rPr lang="ru-RU" sz="2000" dirty="0">
                <a:solidFill>
                  <a:srgbClr val="FF0000"/>
                </a:solidFill>
                <a:sym typeface="Wingdings"/>
              </a:rPr>
              <a:t> обладает только </a:t>
            </a:r>
            <a:r>
              <a:rPr lang="ru-RU" sz="2000" dirty="0" err="1">
                <a:solidFill>
                  <a:srgbClr val="FF0000"/>
                </a:solidFill>
                <a:sym typeface="Wingdings"/>
              </a:rPr>
              <a:t>сис</a:t>
            </a:r>
            <a:r>
              <a:rPr lang="ru-RU" sz="2000" dirty="0">
                <a:solidFill>
                  <a:srgbClr val="FF0000"/>
                </a:solidFill>
                <a:sym typeface="Wingdings"/>
              </a:rPr>
              <a:t>-тема в целом, </a:t>
            </a:r>
            <a:r>
              <a:rPr lang="ru-RU" sz="2000" dirty="0" err="1">
                <a:solidFill>
                  <a:srgbClr val="FF0000"/>
                </a:solidFill>
                <a:sym typeface="Wingdings"/>
              </a:rPr>
              <a:t>посколь</a:t>
            </a:r>
            <a:r>
              <a:rPr lang="ru-RU" sz="2000" dirty="0">
                <a:solidFill>
                  <a:srgbClr val="FF0000"/>
                </a:solidFill>
                <a:sym typeface="Wingdings"/>
              </a:rPr>
              <a:t>-ку вне её любое пред-приятие </a:t>
            </a:r>
            <a:r>
              <a:rPr lang="ru-RU" sz="2000" dirty="0" err="1">
                <a:solidFill>
                  <a:srgbClr val="FF0000"/>
                </a:solidFill>
                <a:sym typeface="Wingdings"/>
              </a:rPr>
              <a:t>нежизнеспо-собно</a:t>
            </a:r>
            <a:r>
              <a:rPr lang="ru-RU" sz="2000" dirty="0">
                <a:solidFill>
                  <a:srgbClr val="FF0000"/>
                </a:solidFill>
                <a:sym typeface="Wingdings"/>
              </a:rPr>
              <a:t>, так как не </a:t>
            </a:r>
            <a:r>
              <a:rPr lang="ru-RU" sz="2000" dirty="0" err="1">
                <a:solidFill>
                  <a:srgbClr val="FF0000"/>
                </a:solidFill>
                <a:sym typeface="Wingdings"/>
              </a:rPr>
              <a:t>мо-жет</a:t>
            </a:r>
            <a:r>
              <a:rPr lang="ru-RU" sz="2000" dirty="0">
                <a:solidFill>
                  <a:srgbClr val="FF0000"/>
                </a:solidFill>
                <a:sym typeface="Wingdings"/>
              </a:rPr>
              <a:t> обеспечить себе и своему персоналу </a:t>
            </a:r>
            <a:r>
              <a:rPr lang="ru-RU" sz="2000" dirty="0" err="1">
                <a:solidFill>
                  <a:srgbClr val="FF0000"/>
                </a:solidFill>
                <a:sym typeface="Wingdings"/>
              </a:rPr>
              <a:t>са-модостаточность</a:t>
            </a:r>
            <a:r>
              <a:rPr lang="ru-RU" sz="2000" dirty="0">
                <a:solidFill>
                  <a:srgbClr val="FF0000"/>
                </a:solidFill>
                <a:sym typeface="Wingdings"/>
              </a:rPr>
              <a:t> в смысле производства и потребления всего </a:t>
            </a:r>
            <a:r>
              <a:rPr lang="ru-RU" sz="2000" dirty="0" err="1">
                <a:solidFill>
                  <a:srgbClr val="FF0000"/>
                </a:solidFill>
                <a:sym typeface="Wingdings"/>
              </a:rPr>
              <a:t>жи-зненно</a:t>
            </a:r>
            <a:r>
              <a:rPr lang="ru-RU" sz="2000" dirty="0">
                <a:solidFill>
                  <a:srgbClr val="FF0000"/>
                </a:solidFill>
                <a:sym typeface="Wingdings"/>
              </a:rPr>
              <a:t> необходимого.</a:t>
            </a:r>
          </a:p>
        </p:txBody>
      </p:sp>
    </p:spTree>
    <p:extLst>
      <p:ext uri="{BB962C8B-B14F-4D97-AF65-F5344CB8AC3E}">
        <p14:creationId xmlns:p14="http://schemas.microsoft.com/office/powerpoint/2010/main" val="1938318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361" y="764704"/>
            <a:ext cx="7560000" cy="5728534"/>
          </a:xfrm>
          <a:prstGeom prst="rect">
            <a:avLst/>
          </a:prstGeom>
        </p:spPr>
      </p:pic>
      <p:sp>
        <p:nvSpPr>
          <p:cNvPr id="4" name="TextBox 3"/>
          <p:cNvSpPr txBox="1"/>
          <p:nvPr/>
        </p:nvSpPr>
        <p:spPr>
          <a:xfrm>
            <a:off x="1" y="-27384"/>
            <a:ext cx="9144000" cy="923330"/>
          </a:xfrm>
          <a:prstGeom prst="rect">
            <a:avLst/>
          </a:prstGeom>
          <a:noFill/>
        </p:spPr>
        <p:txBody>
          <a:bodyPr wrap="square" rtlCol="0">
            <a:spAutoFit/>
          </a:bodyPr>
          <a:lstStyle/>
          <a:p>
            <a:r>
              <a:rPr lang="ru-RU" dirty="0">
                <a:solidFill>
                  <a:srgbClr val="FF0000"/>
                </a:solidFill>
              </a:rPr>
              <a:t>Балансовые модели – единственные, основанные на фактических показателях отраслей, </a:t>
            </a:r>
            <a:br>
              <a:rPr lang="ru-RU" dirty="0">
                <a:solidFill>
                  <a:srgbClr val="FF0000"/>
                </a:solidFill>
              </a:rPr>
            </a:br>
            <a:r>
              <a:rPr lang="ru-RU" dirty="0">
                <a:solidFill>
                  <a:srgbClr val="FF0000"/>
                </a:solidFill>
              </a:rPr>
              <a:t>а не на оценках и не на прочей вторичной информации. Ими надо уметь пользоваться.</a:t>
            </a:r>
          </a:p>
          <a:p>
            <a:r>
              <a:rPr lang="ru-RU" b="1" dirty="0"/>
              <a:t>Принципы построения исходной балансовой модели продуктообмена.</a:t>
            </a:r>
          </a:p>
        </p:txBody>
      </p:sp>
    </p:spTree>
    <p:extLst>
      <p:ext uri="{BB962C8B-B14F-4D97-AF65-F5344CB8AC3E}">
        <p14:creationId xmlns:p14="http://schemas.microsoft.com/office/powerpoint/2010/main" val="433496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327" y="1"/>
            <a:ext cx="7560000" cy="6845915"/>
          </a:xfrm>
          <a:prstGeom prst="rect">
            <a:avLst/>
          </a:prstGeom>
        </p:spPr>
      </p:pic>
    </p:spTree>
    <p:extLst>
      <p:ext uri="{BB962C8B-B14F-4D97-AF65-F5344CB8AC3E}">
        <p14:creationId xmlns:p14="http://schemas.microsoft.com/office/powerpoint/2010/main" val="3979928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682238"/>
          </a:xfrm>
          <a:prstGeom prst="rect">
            <a:avLst/>
          </a:prstGeom>
          <a:solidFill>
            <a:schemeClr val="bg1"/>
          </a:solidFill>
        </p:spPr>
        <p:txBody>
          <a:bodyPr wrap="square" rtlCol="0">
            <a:spAutoFit/>
          </a:bodyPr>
          <a:lstStyle/>
          <a:p>
            <a:pPr algn="just" hangingPunct="0">
              <a:lnSpc>
                <a:spcPts val="2200"/>
              </a:lnSpc>
            </a:pPr>
            <a:r>
              <a:rPr lang="ru-RU" sz="2000" dirty="0"/>
              <a:t>Построение исходной балансовой модели основывается на натуральном учёте продукции.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620688"/>
            <a:ext cx="7560000" cy="3946004"/>
          </a:xfrm>
          <a:prstGeom prst="rect">
            <a:avLst/>
          </a:prstGeom>
        </p:spPr>
      </p:pic>
      <p:sp>
        <p:nvSpPr>
          <p:cNvPr id="5" name="TextBox 4"/>
          <p:cNvSpPr txBox="1"/>
          <p:nvPr/>
        </p:nvSpPr>
        <p:spPr>
          <a:xfrm>
            <a:off x="0" y="4536023"/>
            <a:ext cx="9180512" cy="2349361"/>
          </a:xfrm>
          <a:prstGeom prst="rect">
            <a:avLst/>
          </a:prstGeom>
          <a:solidFill>
            <a:schemeClr val="bg1"/>
          </a:solidFill>
        </p:spPr>
        <p:txBody>
          <a:bodyPr wrap="square" rtlCol="0">
            <a:spAutoFit/>
          </a:bodyPr>
          <a:lstStyle/>
          <a:p>
            <a:pPr algn="just" hangingPunct="0">
              <a:lnSpc>
                <a:spcPts val="2200"/>
              </a:lnSpc>
            </a:pPr>
            <a:r>
              <a:rPr lang="ru-RU" sz="2000" dirty="0"/>
              <a:t>В результате структура балансовой модели останется прежней:                      .</a:t>
            </a:r>
          </a:p>
          <a:p>
            <a:pPr algn="just" hangingPunct="0">
              <a:lnSpc>
                <a:spcPts val="2200"/>
              </a:lnSpc>
            </a:pPr>
            <a:r>
              <a:rPr lang="ru-RU" sz="2000" dirty="0"/>
              <a:t>Стоимостная форма учёта продукции позволяет: </a:t>
            </a:r>
          </a:p>
          <a:p>
            <a:pPr marL="342900" indent="-342900" algn="just" hangingPunct="0">
              <a:lnSpc>
                <a:spcPts val="2200"/>
              </a:lnSpc>
              <a:buFont typeface="Arial" panose="020B0604020202020204" pitchFamily="34" charset="0"/>
              <a:buChar char="•"/>
            </a:pPr>
            <a:r>
              <a:rPr lang="ru-RU" sz="2000" dirty="0"/>
              <a:t>на порядки уменьшить размерность задачи за счёт объединения ряда техно-логически разнородных отраслей в одну отрасль по признаку общности функций их продукции (например: сельское хозяйство – множество технологий и при натуральном учёте продукции – множество отраслей, а не одна);</a:t>
            </a:r>
          </a:p>
          <a:p>
            <a:pPr marL="342900" indent="-342900" algn="just" hangingPunct="0">
              <a:lnSpc>
                <a:spcPts val="2200"/>
              </a:lnSpc>
              <a:buFont typeface="Arial" panose="020B0604020202020204" pitchFamily="34" charset="0"/>
              <a:buChar char="•"/>
            </a:pPr>
            <a:r>
              <a:rPr lang="ru-RU" sz="2000" dirty="0"/>
              <a:t>ввести в модель финансовый обмен и рассматривать </a:t>
            </a:r>
            <a:r>
              <a:rPr lang="ru-RU" sz="2000" dirty="0">
                <a:solidFill>
                  <a:srgbClr val="FF0000"/>
                </a:solidFill>
              </a:rPr>
              <a:t>кредитно-финансовую систему как инструмент бесструктурного управления уровня макроэкономики</a:t>
            </a:r>
            <a:r>
              <a:rPr lang="ru-RU" sz="2000" dirty="0"/>
              <a:t>.</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0272" y="4509120"/>
            <a:ext cx="1296144" cy="305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7431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7384"/>
            <a:ext cx="9180512" cy="7273786"/>
          </a:xfrm>
          <a:prstGeom prst="rect">
            <a:avLst/>
          </a:prstGeom>
          <a:solidFill>
            <a:schemeClr val="bg1"/>
          </a:solidFill>
        </p:spPr>
        <p:txBody>
          <a:bodyPr wrap="square" rtlCol="0">
            <a:spAutoFit/>
          </a:bodyPr>
          <a:lstStyle/>
          <a:p>
            <a:pPr algn="just" hangingPunct="0">
              <a:lnSpc>
                <a:spcPts val="2000"/>
              </a:lnSpc>
            </a:pPr>
            <a:r>
              <a:rPr lang="ru-RU" dirty="0"/>
              <a:t>Если рассматривать кредитно-финансовую систему как инструмент управления макроуровня бесструктурным способом продуктообменом в сфере производства и в сфере потребления, то должно быть понятно:</a:t>
            </a:r>
          </a:p>
          <a:p>
            <a:pPr marL="342900" indent="-342900" algn="just" hangingPunct="0">
              <a:lnSpc>
                <a:spcPts val="2000"/>
              </a:lnSpc>
              <a:buFont typeface="Arial" panose="020B0604020202020204" pitchFamily="34" charset="0"/>
              <a:buChar char="•"/>
            </a:pPr>
            <a:r>
              <a:rPr lang="ru-RU" dirty="0"/>
              <a:t>она обладает ценностью для общества ТОЛЬКО как единое целое, поскольку никто из частных собственников – владельцев тех или иных сумм денег, сколь бы большими ни были эти суммы,  – не является владельцем её как целостности;</a:t>
            </a:r>
          </a:p>
          <a:p>
            <a:pPr marL="342900" indent="-342900" algn="just" hangingPunct="0">
              <a:lnSpc>
                <a:spcPts val="2000"/>
              </a:lnSpc>
              <a:buFont typeface="Arial" panose="020B0604020202020204" pitchFamily="34" charset="0"/>
              <a:buChar char="•"/>
            </a:pPr>
            <a:r>
              <a:rPr lang="ru-RU" dirty="0"/>
              <a:t>Каждое физическое и юридическое лицо, прибегающие к её услугам, – только один из множества её пользователей;</a:t>
            </a:r>
          </a:p>
          <a:p>
            <a:pPr marL="342900" indent="-342900" algn="just" hangingPunct="0">
              <a:lnSpc>
                <a:spcPts val="2000"/>
              </a:lnSpc>
              <a:buFont typeface="Arial" panose="020B0604020202020204" pitchFamily="34" charset="0"/>
              <a:buChar char="•"/>
            </a:pPr>
            <a:r>
              <a:rPr lang="ru-RU" dirty="0"/>
              <a:t>стяжать себе все деньги, которые в ней содержатся, – бессмысленное занятие, и в случае достижения успеха это стало бы уничтожением кредитно-финансовой системы как инструмента управления; </a:t>
            </a:r>
          </a:p>
          <a:p>
            <a:pPr marL="342900" indent="-342900" algn="just" hangingPunct="0">
              <a:lnSpc>
                <a:spcPts val="2000"/>
              </a:lnSpc>
              <a:buFont typeface="Arial" panose="020B0604020202020204" pitchFamily="34" charset="0"/>
              <a:buChar char="•"/>
            </a:pPr>
            <a:r>
              <a:rPr lang="ru-RU" dirty="0">
                <a:solidFill>
                  <a:srgbClr val="FF0000"/>
                </a:solidFill>
              </a:rPr>
              <a:t>деньги в ней выполняют одну единственную функцию – быть средством платежа, и даже их накопление (функция сокровищ) в конечном итоге сводится к этой же функции – быть средством платежа когда-то в будущем.</a:t>
            </a:r>
          </a:p>
          <a:p>
            <a:pPr algn="just" hangingPunct="0">
              <a:lnSpc>
                <a:spcPts val="2000"/>
              </a:lnSpc>
            </a:pPr>
            <a:r>
              <a:rPr lang="ru-RU" dirty="0"/>
              <a:t>Соответственно этим обстоятельствам встаёт вопрос о том: 1) кто может быть собственником системы в целом, 2) кто является её собственником де-факто, 3)  кто должен быть её собственником в интересах развития общества? Ответы на этот троякий вопрос таковы:</a:t>
            </a:r>
          </a:p>
          <a:p>
            <a:pPr marL="342900" indent="-342900" algn="just" hangingPunct="0">
              <a:lnSpc>
                <a:spcPts val="2000"/>
              </a:lnSpc>
              <a:buFont typeface="Arial" panose="020B0604020202020204" pitchFamily="34" charset="0"/>
              <a:buChar char="•"/>
            </a:pPr>
            <a:r>
              <a:rPr lang="ru-RU" dirty="0"/>
              <a:t>Собственниками могут быть: </a:t>
            </a:r>
          </a:p>
          <a:p>
            <a:pPr marL="800100" lvl="1" indent="-342900" algn="just" hangingPunct="0">
              <a:lnSpc>
                <a:spcPts val="2000"/>
              </a:lnSpc>
              <a:buFont typeface="Wingdings" panose="05000000000000000000" pitchFamily="2" charset="2"/>
              <a:buChar char="Ø"/>
            </a:pPr>
            <a:r>
              <a:rPr lang="ru-RU" dirty="0"/>
              <a:t>либо глобальная ростовщическая корпорация, издавна узурпировавшая банковское дело – счетоводство государственного и надгосударственного уровней;</a:t>
            </a:r>
          </a:p>
          <a:p>
            <a:pPr marL="800100" lvl="1" indent="-342900" algn="just" hangingPunct="0">
              <a:lnSpc>
                <a:spcPts val="2000"/>
              </a:lnSpc>
              <a:buFont typeface="Wingdings" panose="05000000000000000000" pitchFamily="2" charset="2"/>
              <a:buChar char="Ø"/>
            </a:pPr>
            <a:r>
              <a:rPr lang="ru-RU" dirty="0"/>
              <a:t>либо государство.</a:t>
            </a:r>
          </a:p>
          <a:p>
            <a:pPr marL="342900" indent="-342900" algn="just" hangingPunct="0">
              <a:lnSpc>
                <a:spcPts val="2000"/>
              </a:lnSpc>
              <a:buFont typeface="Arial" panose="020B0604020202020204" pitchFamily="34" charset="0"/>
              <a:buChar char="•"/>
            </a:pPr>
            <a:r>
              <a:rPr lang="ru-RU" dirty="0"/>
              <a:t>Собственником де-факто является глобальная ростовщическая корпорация (см. законодательство о ЦБ РФ: ЦБ ни за что перед РФ не отвечает).</a:t>
            </a:r>
          </a:p>
          <a:p>
            <a:pPr marL="342900" indent="-342900" algn="just" hangingPunct="0">
              <a:lnSpc>
                <a:spcPts val="2000"/>
              </a:lnSpc>
              <a:buFont typeface="Arial" panose="020B0604020202020204" pitchFamily="34" charset="0"/>
              <a:buChar char="•"/>
            </a:pPr>
            <a:r>
              <a:rPr lang="ru-RU" b="1" dirty="0"/>
              <a:t>В интересах общественного развития собственником должно быть гражданское общество в лице его государственной власти.</a:t>
            </a:r>
          </a:p>
          <a:p>
            <a:pPr algn="just" hangingPunct="0">
              <a:lnSpc>
                <a:spcPts val="2000"/>
              </a:lnSpc>
            </a:pPr>
            <a:r>
              <a:rPr lang="ru-RU" dirty="0">
                <a:solidFill>
                  <a:srgbClr val="FF0000"/>
                </a:solidFill>
              </a:rPr>
              <a:t>Дальнейшее излагается, исходя из того, что собственником является гражданское общество в лице его государственной власти.</a:t>
            </a:r>
          </a:p>
        </p:txBody>
      </p:sp>
    </p:spTree>
    <p:extLst>
      <p:ext uri="{BB962C8B-B14F-4D97-AF65-F5344CB8AC3E}">
        <p14:creationId xmlns:p14="http://schemas.microsoft.com/office/powerpoint/2010/main" val="913171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Таблица МОБ.jpg"/>
          <p:cNvPicPr>
            <a:picLocks noGrp="1" noChangeAspect="1"/>
          </p:cNvPicPr>
          <p:nvPr>
            <p:ph idx="1"/>
          </p:nvPr>
        </p:nvPicPr>
        <p:blipFill>
          <a:blip r:embed="rId3"/>
          <a:stretch>
            <a:fillRect/>
          </a:stretch>
        </p:blipFill>
        <p:spPr>
          <a:xfrm>
            <a:off x="35496" y="961234"/>
            <a:ext cx="4211960" cy="5896765"/>
          </a:xfrm>
        </p:spPr>
      </p:pic>
      <p:sp>
        <p:nvSpPr>
          <p:cNvPr id="6" name="TextBox 5"/>
          <p:cNvSpPr txBox="1"/>
          <p:nvPr/>
        </p:nvSpPr>
        <p:spPr>
          <a:xfrm>
            <a:off x="2143108" y="642918"/>
            <a:ext cx="45719" cy="369332"/>
          </a:xfrm>
          <a:prstGeom prst="rect">
            <a:avLst/>
          </a:prstGeom>
          <a:noFill/>
        </p:spPr>
        <p:txBody>
          <a:bodyPr wrap="square" rtlCol="0">
            <a:spAutoFit/>
          </a:bodyPr>
          <a:lstStyle/>
          <a:p>
            <a:endParaRPr lang="ru-RU" dirty="0"/>
          </a:p>
        </p:txBody>
      </p:sp>
      <p:sp>
        <p:nvSpPr>
          <p:cNvPr id="7" name="TextBox 6"/>
          <p:cNvSpPr txBox="1"/>
          <p:nvPr/>
        </p:nvSpPr>
        <p:spPr>
          <a:xfrm>
            <a:off x="4248512" y="936000"/>
            <a:ext cx="4932000" cy="6001643"/>
          </a:xfrm>
          <a:prstGeom prst="rect">
            <a:avLst/>
          </a:prstGeom>
          <a:solidFill>
            <a:schemeClr val="bg2"/>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ru-RU" sz="1600" b="1" dirty="0">
                <a:solidFill>
                  <a:srgbClr val="FF0000"/>
                </a:solidFill>
              </a:rPr>
              <a:t>Средства управления макроуровня:</a:t>
            </a:r>
          </a:p>
          <a:p>
            <a:pPr marL="342900" indent="-342900" algn="just">
              <a:buFont typeface="+mj-lt"/>
              <a:buAutoNum type="arabicPeriod"/>
            </a:pPr>
            <a:r>
              <a:rPr lang="ru-RU" sz="1600" b="1" dirty="0"/>
              <a:t>План счетов бухгалтерского учёта</a:t>
            </a:r>
            <a:r>
              <a:rPr lang="ru-RU" sz="1600" dirty="0"/>
              <a:t> бесструктурно задаёт компоненты добавленной стоимости (разделение строки </a:t>
            </a:r>
            <a:r>
              <a:rPr lang="en-US" sz="1600" b="1" i="1" dirty="0">
                <a:latin typeface="Times New Roman" panose="02020603050405020304" pitchFamily="18" charset="0"/>
                <a:cs typeface="Times New Roman" panose="02020603050405020304" pitchFamily="18" charset="0"/>
              </a:rPr>
              <a:t>v </a:t>
            </a:r>
            <a:r>
              <a:rPr lang="ru-RU" sz="1600" dirty="0">
                <a:latin typeface="Times New Roman" panose="02020603050405020304" pitchFamily="18" charset="0"/>
                <a:cs typeface="Times New Roman" panose="02020603050405020304" pitchFamily="18" charset="0"/>
              </a:rPr>
              <a:t>на несколько строк</a:t>
            </a:r>
            <a:r>
              <a:rPr lang="en-US" sz="1600" dirty="0"/>
              <a:t>)</a:t>
            </a:r>
            <a:r>
              <a:rPr lang="ru-RU" sz="1600" dirty="0"/>
              <a:t>, кото-рым должна соответствовать структура конечного продукта (столбцы-слагаемые в составе </a:t>
            </a:r>
            <a:r>
              <a:rPr lang="ru-RU" sz="1600" dirty="0" err="1"/>
              <a:t>векто-ра</a:t>
            </a:r>
            <a:r>
              <a:rPr lang="ru-RU" sz="1600" dirty="0"/>
              <a:t>   </a:t>
            </a:r>
            <a:r>
              <a:rPr lang="en-US" sz="1600" b="1" i="1" dirty="0">
                <a:latin typeface="Times New Roman" panose="02020603050405020304" pitchFamily="18" charset="0"/>
                <a:cs typeface="Times New Roman" panose="02020603050405020304" pitchFamily="18" charset="0"/>
              </a:rPr>
              <a:t>f</a:t>
            </a:r>
            <a:r>
              <a:rPr lang="ru-RU" sz="1600" dirty="0"/>
              <a:t>  ): </a:t>
            </a:r>
            <a:r>
              <a:rPr lang="ru-RU" sz="1600" dirty="0">
                <a:solidFill>
                  <a:srgbClr val="FF0000"/>
                </a:solidFill>
              </a:rPr>
              <a:t>см. основное  балансовое соотношение. </a:t>
            </a:r>
          </a:p>
          <a:p>
            <a:pPr marL="342900" indent="-342900" algn="just">
              <a:buFont typeface="+mj-lt"/>
              <a:buAutoNum type="arabicPeriod"/>
            </a:pPr>
            <a:r>
              <a:rPr lang="ru-RU" sz="1600" b="1" dirty="0"/>
              <a:t>Инвестиционные продукты</a:t>
            </a:r>
            <a:r>
              <a:rPr lang="ru-RU" sz="1600" dirty="0"/>
              <a:t>. Они должны быть отображены в Плане счетов и в составе вектора </a:t>
            </a:r>
            <a:r>
              <a:rPr lang="en-US" sz="1600" b="1" i="1" dirty="0">
                <a:latin typeface="Times New Roman" panose="02020603050405020304" pitchFamily="18" charset="0"/>
                <a:cs typeface="Times New Roman" panose="02020603050405020304" pitchFamily="18" charset="0"/>
              </a:rPr>
              <a:t>f</a:t>
            </a:r>
            <a:r>
              <a:rPr lang="ru-RU" sz="1600" i="1" dirty="0">
                <a:latin typeface="Times New Roman" panose="02020603050405020304" pitchFamily="18" charset="0"/>
                <a:cs typeface="Times New Roman" panose="02020603050405020304" pitchFamily="18" charset="0"/>
              </a:rPr>
              <a:t>.</a:t>
            </a:r>
            <a:endParaRPr lang="ru-RU" sz="1600" dirty="0"/>
          </a:p>
          <a:p>
            <a:pPr marL="342900" indent="-342900" algn="just">
              <a:buFont typeface="+mj-lt"/>
              <a:buAutoNum type="arabicPeriod"/>
            </a:pPr>
            <a:r>
              <a:rPr lang="ru-RU" sz="1600" b="1" dirty="0"/>
              <a:t>Средство бесструктурного управления сферами производства и потребления</a:t>
            </a:r>
            <a:r>
              <a:rPr lang="ru-RU" sz="1600" dirty="0"/>
              <a:t>,</a:t>
            </a:r>
            <a:r>
              <a:rPr lang="ru-RU" sz="1600" dirty="0">
                <a:solidFill>
                  <a:srgbClr val="FF0000"/>
                </a:solidFill>
              </a:rPr>
              <a:t> обеспечивающее производство (дотации) и сбыт (субсидии) </a:t>
            </a:r>
            <a:r>
              <a:rPr lang="ru-RU" sz="1600" dirty="0" err="1">
                <a:solidFill>
                  <a:srgbClr val="FF0000"/>
                </a:solidFill>
              </a:rPr>
              <a:t>продук-ции</a:t>
            </a:r>
            <a:r>
              <a:rPr lang="ru-RU" sz="1600" dirty="0">
                <a:solidFill>
                  <a:srgbClr val="FF0000"/>
                </a:solidFill>
              </a:rPr>
              <a:t>, природных благ в необходимых объёмах </a:t>
            </a:r>
            <a:r>
              <a:rPr lang="ru-RU" sz="1600" i="1" dirty="0">
                <a:solidFill>
                  <a:srgbClr val="FF0000"/>
                </a:solidFill>
              </a:rPr>
              <a:t>вне зависимости от динамики цен, обусловленной взаимосвязью «объём предложения – цена» </a:t>
            </a:r>
            <a:r>
              <a:rPr lang="ru-RU" sz="1600" dirty="0"/>
              <a:t>— </a:t>
            </a:r>
            <a:r>
              <a:rPr lang="ru-RU" sz="1600" b="1" dirty="0" err="1"/>
              <a:t>алгоритмика</a:t>
            </a:r>
            <a:r>
              <a:rPr lang="ru-RU" sz="1600" b="1" dirty="0"/>
              <a:t> распределения государственных и корпоративных</a:t>
            </a:r>
            <a:r>
              <a:rPr lang="ru-RU" sz="1600" dirty="0"/>
              <a:t>:</a:t>
            </a:r>
          </a:p>
          <a:p>
            <a:pPr marL="800100" lvl="1" indent="-342900" algn="just">
              <a:buFont typeface="Arial" panose="020B0604020202020204" pitchFamily="34" charset="0"/>
              <a:buChar char="•"/>
            </a:pPr>
            <a:r>
              <a:rPr lang="ru-RU" sz="1600" dirty="0"/>
              <a:t>зарплат, пенсий, прочих пособий;</a:t>
            </a:r>
          </a:p>
          <a:p>
            <a:pPr marL="800100" lvl="1" indent="-342900" algn="just">
              <a:buFont typeface="Arial" panose="020B0604020202020204" pitchFamily="34" charset="0"/>
              <a:buChar char="•"/>
            </a:pPr>
            <a:r>
              <a:rPr lang="ru-RU" sz="1600" dirty="0"/>
              <a:t>налогов и налоговых льгот;</a:t>
            </a:r>
          </a:p>
          <a:p>
            <a:pPr marL="800100" lvl="1" indent="-342900">
              <a:buFont typeface="Arial" panose="020B0604020202020204" pitchFamily="34" charset="0"/>
              <a:buChar char="•"/>
            </a:pPr>
            <a:r>
              <a:rPr lang="ru-RU" sz="1600" dirty="0"/>
              <a:t>дотаций производителям необходимой про-</a:t>
            </a:r>
            <a:r>
              <a:rPr lang="ru-RU" sz="1600" dirty="0" err="1"/>
              <a:t>дукции</a:t>
            </a:r>
            <a:r>
              <a:rPr lang="ru-RU" sz="1600" dirty="0"/>
              <a:t> (при снижении их рентабельности);</a:t>
            </a:r>
          </a:p>
          <a:p>
            <a:pPr marL="800100" lvl="1" indent="-342900" algn="just">
              <a:buFont typeface="Arial" panose="020B0604020202020204" pitchFamily="34" charset="0"/>
              <a:buChar char="•"/>
            </a:pPr>
            <a:r>
              <a:rPr lang="ru-RU" sz="1600" dirty="0"/>
              <a:t>субсидий потребителям продукции, </a:t>
            </a:r>
            <a:r>
              <a:rPr lang="ru-RU" sz="1600" dirty="0" err="1"/>
              <a:t>произ-водство</a:t>
            </a:r>
            <a:r>
              <a:rPr lang="ru-RU" sz="1600" dirty="0"/>
              <a:t> и потребление которой необходимо для развития общества (при высоких ценах).</a:t>
            </a:r>
          </a:p>
        </p:txBody>
      </p:sp>
      <p:sp>
        <p:nvSpPr>
          <p:cNvPr id="2" name="Заголовок 1"/>
          <p:cNvSpPr>
            <a:spLocks noGrp="1"/>
          </p:cNvSpPr>
          <p:nvPr>
            <p:ph type="title"/>
          </p:nvPr>
        </p:nvSpPr>
        <p:spPr>
          <a:xfrm>
            <a:off x="0" y="0"/>
            <a:ext cx="9144000" cy="1012250"/>
          </a:xfrm>
          <a:solidFill>
            <a:srgbClr val="40706E"/>
          </a:solidFill>
          <a:ln>
            <a:noFill/>
          </a:ln>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ru-RU" sz="2400" dirty="0">
                <a:latin typeface="+mj-lt"/>
              </a:rPr>
              <a:t>Межотраслевой баланс продуктообмена в стоимостной форме учёта</a:t>
            </a:r>
            <a:br>
              <a:rPr lang="ru-RU" sz="2400" dirty="0">
                <a:latin typeface="+mj-lt"/>
              </a:rPr>
            </a:br>
            <a:r>
              <a:rPr lang="ru-RU" sz="2400" dirty="0">
                <a:latin typeface="+mj-lt"/>
              </a:rPr>
              <a:t>и отображение в нём средств государственного управления макроэкономикой посредством кредитно-финансовой системы</a:t>
            </a:r>
          </a:p>
        </p:txBody>
      </p:sp>
      <p:grpSp>
        <p:nvGrpSpPr>
          <p:cNvPr id="4" name="Группа 3"/>
          <p:cNvGrpSpPr/>
          <p:nvPr/>
        </p:nvGrpSpPr>
        <p:grpSpPr>
          <a:xfrm>
            <a:off x="2771800" y="5301208"/>
            <a:ext cx="1584176" cy="1473190"/>
            <a:chOff x="2915816" y="5301208"/>
            <a:chExt cx="1584176" cy="1473190"/>
          </a:xfrm>
        </p:grpSpPr>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7296" y="6165304"/>
              <a:ext cx="1116672" cy="6090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15816" y="5301208"/>
              <a:ext cx="1584176" cy="923330"/>
            </a:xfrm>
            <a:prstGeom prst="rect">
              <a:avLst/>
            </a:prstGeom>
            <a:noFill/>
          </p:spPr>
          <p:txBody>
            <a:bodyPr wrap="square" rtlCol="0">
              <a:spAutoFit/>
            </a:bodyPr>
            <a:lstStyle/>
            <a:p>
              <a:pPr algn="ctr"/>
              <a:r>
                <a:rPr lang="ru-RU" dirty="0">
                  <a:solidFill>
                    <a:srgbClr val="FF0000"/>
                  </a:solidFill>
                </a:rPr>
                <a:t>Основное балансовое соотношение:</a:t>
              </a:r>
            </a:p>
          </p:txBody>
        </p:sp>
      </p:grpSp>
    </p:spTree>
    <p:extLst>
      <p:ext uri="{BB962C8B-B14F-4D97-AF65-F5344CB8AC3E}">
        <p14:creationId xmlns:p14="http://schemas.microsoft.com/office/powerpoint/2010/main" val="4063014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6462"/>
            <a:ext cx="9144000" cy="686234"/>
          </a:xfrm>
          <a:solidFill>
            <a:srgbClr val="40706E"/>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ru-RU" sz="2400" dirty="0">
                <a:solidFill>
                  <a:schemeClr val="bg1"/>
                </a:solidFill>
                <a:latin typeface="+mj-lt"/>
              </a:rPr>
              <a:t>Структурирование информации в процессе управления многоотраслевой производственно-потребительской системой</a:t>
            </a:r>
          </a:p>
        </p:txBody>
      </p:sp>
      <p:sp>
        <p:nvSpPr>
          <p:cNvPr id="3" name="Объект 2"/>
          <p:cNvSpPr>
            <a:spLocks noGrp="1"/>
          </p:cNvSpPr>
          <p:nvPr>
            <p:ph idx="1"/>
          </p:nvPr>
        </p:nvSpPr>
        <p:spPr>
          <a:xfrm>
            <a:off x="4896544" y="717234"/>
            <a:ext cx="4283968" cy="6129702"/>
          </a:xfrm>
        </p:spPr>
        <p:style>
          <a:lnRef idx="0">
            <a:scrgbClr r="0" g="0" b="0"/>
          </a:lnRef>
          <a:fillRef idx="1001">
            <a:schemeClr val="lt2"/>
          </a:fillRef>
          <a:effectRef idx="0">
            <a:scrgbClr r="0" g="0" b="0"/>
          </a:effectRef>
          <a:fontRef idx="major"/>
        </p:style>
        <p:txBody>
          <a:bodyPr>
            <a:normAutofit fontScale="92500" lnSpcReduction="10000"/>
          </a:bodyPr>
          <a:lstStyle/>
          <a:p>
            <a:pPr algn="just"/>
            <a:r>
              <a:rPr lang="ru-RU" sz="1800" dirty="0">
                <a:latin typeface="+mn-lt"/>
              </a:rPr>
              <a:t>Вектор целей управления – желаемые уровни производства, импорта и </a:t>
            </a:r>
            <a:r>
              <a:rPr lang="ru-RU" sz="1800" dirty="0" err="1">
                <a:latin typeface="+mn-lt"/>
              </a:rPr>
              <a:t>потре-бления</a:t>
            </a:r>
            <a:r>
              <a:rPr lang="ru-RU" sz="1800" dirty="0">
                <a:latin typeface="+mn-lt"/>
              </a:rPr>
              <a:t> всех видов продукции, </a:t>
            </a:r>
            <a:r>
              <a:rPr lang="ru-RU" sz="1800" dirty="0" err="1">
                <a:latin typeface="+mn-lt"/>
              </a:rPr>
              <a:t>необхо-димых</a:t>
            </a:r>
            <a:r>
              <a:rPr lang="ru-RU" sz="1800" dirty="0">
                <a:latin typeface="+mn-lt"/>
              </a:rPr>
              <a:t> для жизни и развития общества и обеспечения политики государства.</a:t>
            </a:r>
          </a:p>
          <a:p>
            <a:pPr algn="just"/>
            <a:r>
              <a:rPr lang="ru-RU" sz="1800" dirty="0">
                <a:latin typeface="+mn-lt"/>
              </a:rPr>
              <a:t>Вектор состояния – имеющиеся уровни производства всех видов продукции.</a:t>
            </a:r>
          </a:p>
          <a:p>
            <a:pPr algn="just"/>
            <a:r>
              <a:rPr lang="ru-RU" sz="1800" dirty="0">
                <a:latin typeface="+mn-lt"/>
              </a:rPr>
              <a:t>Вектор ошибки управления – дефицит желательной продукции и уровни про-</a:t>
            </a:r>
            <a:r>
              <a:rPr lang="ru-RU" sz="1800" dirty="0" err="1">
                <a:latin typeface="+mn-lt"/>
              </a:rPr>
              <a:t>изводства</a:t>
            </a:r>
            <a:r>
              <a:rPr lang="ru-RU" sz="1800" dirty="0">
                <a:latin typeface="+mn-lt"/>
              </a:rPr>
              <a:t> нежелательной; а в его фи-</a:t>
            </a:r>
            <a:r>
              <a:rPr lang="ru-RU" sz="1800" dirty="0" err="1">
                <a:latin typeface="+mn-lt"/>
              </a:rPr>
              <a:t>нансовом</a:t>
            </a:r>
            <a:r>
              <a:rPr lang="ru-RU" sz="1800" dirty="0">
                <a:latin typeface="+mn-lt"/>
              </a:rPr>
              <a:t> выражении – прейскурант на продукцию, потребляемую </a:t>
            </a:r>
            <a:r>
              <a:rPr lang="ru-RU" sz="1800" i="1" dirty="0">
                <a:latin typeface="+mn-lt"/>
              </a:rPr>
              <a:t>населением в быту</a:t>
            </a:r>
            <a:r>
              <a:rPr lang="ru-RU" sz="1800" dirty="0">
                <a:latin typeface="+mn-lt"/>
              </a:rPr>
              <a:t>. </a:t>
            </a:r>
          </a:p>
          <a:p>
            <a:pPr algn="just"/>
            <a:r>
              <a:rPr lang="ru-RU" sz="1800" dirty="0">
                <a:latin typeface="+mn-lt"/>
              </a:rPr>
              <a:t>Средства структурного управления – архитектура органов государственной власти, архитектура организационно-штатных структур предприятий и </a:t>
            </a:r>
            <a:r>
              <a:rPr lang="ru-RU" sz="1800" dirty="0" err="1">
                <a:latin typeface="+mn-lt"/>
              </a:rPr>
              <a:t>объе-динений</a:t>
            </a:r>
            <a:r>
              <a:rPr lang="ru-RU" sz="1800" dirty="0">
                <a:latin typeface="+mn-lt"/>
              </a:rPr>
              <a:t> предприятий, </a:t>
            </a:r>
            <a:r>
              <a:rPr lang="ru-RU" sz="1800" dirty="0"/>
              <a:t>полномочия всех органов управления.</a:t>
            </a:r>
            <a:endParaRPr lang="ru-RU" sz="1800" dirty="0">
              <a:latin typeface="+mn-lt"/>
            </a:endParaRPr>
          </a:p>
          <a:p>
            <a:pPr algn="just"/>
            <a:r>
              <a:rPr lang="ru-RU" sz="1800" dirty="0">
                <a:latin typeface="+mn-lt"/>
              </a:rPr>
              <a:t>Средства бесструктурного  управления – система стандартизации и </a:t>
            </a:r>
            <a:r>
              <a:rPr lang="ru-RU" sz="1800" dirty="0" err="1">
                <a:latin typeface="+mn-lt"/>
              </a:rPr>
              <a:t>сертифика-ции</a:t>
            </a:r>
            <a:r>
              <a:rPr lang="ru-RU" sz="1800" dirty="0">
                <a:latin typeface="+mn-lt"/>
              </a:rPr>
              <a:t> продукции, кредитно-финансовая система, законодательство и </a:t>
            </a:r>
            <a:r>
              <a:rPr lang="ru-RU" sz="1800" dirty="0" err="1">
                <a:latin typeface="+mn-lt"/>
              </a:rPr>
              <a:t>правопри-менительная</a:t>
            </a:r>
            <a:r>
              <a:rPr lang="ru-RU" sz="1800" dirty="0">
                <a:latin typeface="+mn-lt"/>
              </a:rPr>
              <a:t> практика.</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2033686127"/>
              </p:ext>
            </p:extLst>
          </p:nvPr>
        </p:nvGraphicFramePr>
        <p:xfrm>
          <a:off x="107504" y="818530"/>
          <a:ext cx="4680520" cy="5988810"/>
        </p:xfrm>
        <a:graphic>
          <a:graphicData uri="http://schemas.openxmlformats.org/presentationml/2006/ole">
            <mc:AlternateContent xmlns:mc="http://schemas.openxmlformats.org/markup-compatibility/2006">
              <mc:Choice xmlns:v="urn:schemas-microsoft-com:vml" Requires="v">
                <p:oleObj spid="_x0000_s4322" name="Рисунок" r:id="rId3" imgW="4241800" imgH="5435600" progId="Word.Picture.8">
                  <p:embed/>
                </p:oleObj>
              </mc:Choice>
              <mc:Fallback>
                <p:oleObj name="Рисунок" r:id="rId3" imgW="4241800" imgH="5435600"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818530"/>
                        <a:ext cx="4680520" cy="5988810"/>
                      </a:xfrm>
                      <a:prstGeom prst="rect">
                        <a:avLst/>
                      </a:prstGeom>
                      <a:noFill/>
                    </p:spPr>
                  </p:pic>
                </p:oleObj>
              </mc:Fallback>
            </mc:AlternateContent>
          </a:graphicData>
        </a:graphic>
      </p:graphicFrame>
    </p:spTree>
    <p:extLst>
      <p:ext uri="{BB962C8B-B14F-4D97-AF65-F5344CB8AC3E}">
        <p14:creationId xmlns:p14="http://schemas.microsoft.com/office/powerpoint/2010/main" val="2694442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143"/>
            <a:ext cx="9144000" cy="6017032"/>
          </a:xfrm>
          <a:prstGeom prst="rect">
            <a:avLst/>
          </a:prstGeom>
          <a:solidFill>
            <a:schemeClr val="bg1"/>
          </a:solidFill>
        </p:spPr>
        <p:txBody>
          <a:bodyPr wrap="square" rtlCol="0">
            <a:spAutoFit/>
          </a:bodyPr>
          <a:lstStyle/>
          <a:p>
            <a:pPr algn="just">
              <a:lnSpc>
                <a:spcPts val="2200"/>
              </a:lnSpc>
            </a:pPr>
            <a:r>
              <a:rPr lang="ru-RU" sz="2000" dirty="0">
                <a:sym typeface="Wingdings"/>
              </a:rPr>
              <a:t>В аспекте рассматриваемой нами задачи экономического обеспечения политики государства, жизни и развития общества </a:t>
            </a:r>
            <a:r>
              <a:rPr lang="ru-RU" sz="2000" b="1" dirty="0">
                <a:sym typeface="Wingdings"/>
              </a:rPr>
              <a:t>формирование </a:t>
            </a:r>
            <a:r>
              <a:rPr lang="ru-RU" sz="2000" b="1" dirty="0" err="1">
                <a:sym typeface="Wingdings"/>
              </a:rPr>
              <a:t>управленчески</a:t>
            </a:r>
            <a:r>
              <a:rPr lang="ru-RU" sz="2000" b="1" dirty="0">
                <a:sym typeface="Wingdings"/>
              </a:rPr>
              <a:t> состоя-тельной концепции денег требует:</a:t>
            </a:r>
          </a:p>
          <a:p>
            <a:pPr marL="800100" lvl="1" indent="-342900" algn="just">
              <a:lnSpc>
                <a:spcPts val="2200"/>
              </a:lnSpc>
              <a:buFont typeface="Wingdings" panose="05000000000000000000" pitchFamily="2" charset="2"/>
              <a:buChar char="Ø"/>
            </a:pPr>
            <a:r>
              <a:rPr lang="ru-RU" sz="2000" dirty="0">
                <a:sym typeface="Wingdings"/>
              </a:rPr>
              <a:t>адекватного понимания процесса ценообразования;</a:t>
            </a:r>
          </a:p>
          <a:p>
            <a:pPr marL="800100" lvl="1" indent="-342900" algn="just">
              <a:lnSpc>
                <a:spcPts val="2200"/>
              </a:lnSpc>
              <a:buFont typeface="Wingdings" panose="05000000000000000000" pitchFamily="2" charset="2"/>
              <a:buChar char="Ø"/>
            </a:pPr>
            <a:r>
              <a:rPr lang="ru-RU" sz="2000" dirty="0">
                <a:sym typeface="Wingdings"/>
              </a:rPr>
              <a:t>понимания управленческого значения (смысла) цены в пределах отрасли;</a:t>
            </a:r>
          </a:p>
          <a:p>
            <a:pPr marL="800100" lvl="1" indent="-342900" algn="just">
              <a:lnSpc>
                <a:spcPts val="2200"/>
              </a:lnSpc>
              <a:buFont typeface="Wingdings" panose="05000000000000000000" pitchFamily="2" charset="2"/>
              <a:buChar char="Ø"/>
            </a:pPr>
            <a:r>
              <a:rPr lang="ru-RU" sz="2000" dirty="0">
                <a:sym typeface="Wingdings"/>
              </a:rPr>
              <a:t>понимания управленческого значения (смысла) цены на уровне макроэкономической системы государства в целом.</a:t>
            </a:r>
          </a:p>
          <a:p>
            <a:pPr marL="342900" indent="-342900" algn="just">
              <a:lnSpc>
                <a:spcPts val="2200"/>
              </a:lnSpc>
              <a:buFont typeface="Arial" panose="020B0604020202020204" pitchFamily="34" charset="0"/>
              <a:buChar char="•"/>
            </a:pPr>
            <a:r>
              <a:rPr lang="ru-RU" sz="2000" dirty="0">
                <a:sym typeface="Wingdings"/>
              </a:rPr>
              <a:t>Ценообразование может протекать в двух вариантах:</a:t>
            </a:r>
          </a:p>
          <a:p>
            <a:pPr lvl="1" algn="just">
              <a:lnSpc>
                <a:spcPts val="2200"/>
              </a:lnSpc>
            </a:pPr>
            <a:r>
              <a:rPr lang="ru-RU" sz="2000" b="1" dirty="0">
                <a:sym typeface="Wingdings"/>
              </a:rPr>
              <a:t>Вариант первый </a:t>
            </a:r>
            <a:r>
              <a:rPr lang="ru-RU" sz="2000" dirty="0">
                <a:sym typeface="Wingdings"/>
              </a:rPr>
              <a:t>– участники: владелец продукции (её производитель или дилер), ориентированный на обеспечение рентабельности своей деятельности, и потенциальные покупатели. </a:t>
            </a:r>
          </a:p>
          <a:p>
            <a:pPr marL="800100" lvl="1" indent="-342900" algn="just">
              <a:lnSpc>
                <a:spcPts val="2200"/>
              </a:lnSpc>
              <a:buFont typeface="Wingdings" panose="05000000000000000000" pitchFamily="2" charset="2"/>
              <a:buChar char="Ø"/>
            </a:pPr>
            <a:r>
              <a:rPr lang="ru-RU" sz="2000" dirty="0">
                <a:sym typeface="Wingdings"/>
              </a:rPr>
              <a:t>С точки зрения такого владельца цена = себестоимость обретения им продукции + заявка на желаемую прибыль при её продаже. </a:t>
            </a:r>
          </a:p>
          <a:p>
            <a:pPr marL="800100" lvl="1" indent="-342900" algn="just">
              <a:lnSpc>
                <a:spcPts val="2200"/>
              </a:lnSpc>
              <a:buFont typeface="Wingdings" panose="05000000000000000000" pitchFamily="2" charset="2"/>
              <a:buChar char="Ø"/>
            </a:pPr>
            <a:r>
              <a:rPr lang="ru-RU" sz="2000" dirty="0">
                <a:sym typeface="Wingdings"/>
              </a:rPr>
              <a:t>С точки зрения потенциального покупателя приемлемая цена должна быть в пределах его платёжеспособности и после покупки товара обеспечивать сохранение в интересующей его перспективе приемлемого уровня его платёжеспособности. Потенциального покупателя себестоимость и прибыль производителя (или дилера) не интересуют: для него значимы только соответствие продукции его интересам </a:t>
            </a:r>
            <a:r>
              <a:rPr lang="ru-RU" sz="2000" dirty="0">
                <a:solidFill>
                  <a:srgbClr val="FF0000"/>
                </a:solidFill>
                <a:sym typeface="Wingdings"/>
              </a:rPr>
              <a:t>(происхождение его интересов – особая тема) </a:t>
            </a:r>
            <a:r>
              <a:rPr lang="ru-RU" sz="2000" dirty="0">
                <a:sym typeface="Wingdings"/>
              </a:rPr>
              <a:t>и цена, позволяющая её купить без возникновения вследствие покупки особых проблем.</a:t>
            </a:r>
          </a:p>
        </p:txBody>
      </p:sp>
    </p:spTree>
    <p:extLst>
      <p:ext uri="{BB962C8B-B14F-4D97-AF65-F5344CB8AC3E}">
        <p14:creationId xmlns:p14="http://schemas.microsoft.com/office/powerpoint/2010/main" val="443834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92"/>
            <a:ext cx="9144000" cy="5016758"/>
          </a:xfrm>
          <a:prstGeom prst="rect">
            <a:avLst/>
          </a:prstGeom>
          <a:solidFill>
            <a:schemeClr val="bg1"/>
          </a:solidFill>
        </p:spPr>
        <p:txBody>
          <a:bodyPr wrap="square" rtlCol="0">
            <a:spAutoFit/>
          </a:bodyPr>
          <a:lstStyle/>
          <a:p>
            <a:pPr lvl="1" algn="just"/>
            <a:r>
              <a:rPr lang="ru-RU" sz="2000" b="1" dirty="0">
                <a:sym typeface="Wingdings"/>
              </a:rPr>
              <a:t>Вариант второй</a:t>
            </a:r>
            <a:r>
              <a:rPr lang="ru-RU" sz="2000" dirty="0">
                <a:sym typeface="Wingdings"/>
              </a:rPr>
              <a:t> – участники: владелец товара, для которого себестоимость обретения и владения осталась в прошлом и ныне ничего не значит (т.е. он не обеспокоен рентабельностью сделки купли-продажи), и потенциальные покупатели. В этом случае: </a:t>
            </a:r>
          </a:p>
          <a:p>
            <a:pPr marL="800100" lvl="1" indent="-342900" algn="just">
              <a:buFont typeface="Wingdings" panose="05000000000000000000" pitchFamily="2" charset="2"/>
              <a:buChar char="Ø"/>
            </a:pPr>
            <a:r>
              <a:rPr lang="ru-RU" sz="2000" dirty="0">
                <a:sym typeface="Wingdings"/>
              </a:rPr>
              <a:t>приемлемость цены для владельца-продавца обусловлена его планами на будущее и ролью в них дохода, который он намеревается получить от продажи своей собственности;</a:t>
            </a:r>
          </a:p>
          <a:p>
            <a:pPr marL="800100" lvl="1" indent="-342900" algn="just">
              <a:buFont typeface="Wingdings" panose="05000000000000000000" pitchFamily="2" charset="2"/>
              <a:buChar char="Ø"/>
            </a:pPr>
            <a:r>
              <a:rPr lang="ru-RU" sz="2000" dirty="0">
                <a:sym typeface="Wingdings"/>
              </a:rPr>
              <a:t>Для потенциального покупателя приемлемая цена определяется теми же обстоятельствами, что и в первом варианте. </a:t>
            </a:r>
          </a:p>
          <a:p>
            <a:pPr marL="342900" indent="-342900" algn="just">
              <a:buFont typeface="Arial" panose="020B0604020202020204" pitchFamily="34" charset="0"/>
              <a:buChar char="•"/>
            </a:pPr>
            <a:endParaRPr lang="ru-RU" sz="2000" dirty="0">
              <a:sym typeface="Wingdings"/>
            </a:endParaRPr>
          </a:p>
          <a:p>
            <a:pPr marL="342900" indent="-342900" algn="just">
              <a:buFont typeface="Arial" panose="020B0604020202020204" pitchFamily="34" charset="0"/>
              <a:buChar char="•"/>
            </a:pPr>
            <a:r>
              <a:rPr lang="ru-RU" sz="2000" dirty="0">
                <a:sym typeface="Wingdings"/>
              </a:rPr>
              <a:t>Т.е. трудовая теория стоимости (ценообразования) – не объясняет реально протекающего в обществе ценообразования, хотя может ограниченно при-меняться к оценке вклада в себестоимость продукции некоторых стандартных работ на стадии планирования и подготовки производства на предприятиях. </a:t>
            </a:r>
            <a:r>
              <a:rPr lang="ru-RU" sz="2000" dirty="0">
                <a:solidFill>
                  <a:srgbClr val="FF0000"/>
                </a:solidFill>
                <a:sym typeface="Wingdings"/>
              </a:rPr>
              <a:t>Поэтому надежды некоторой части общества на решение проблем с помощью «</a:t>
            </a:r>
            <a:r>
              <a:rPr lang="ru-RU" sz="2000" dirty="0" err="1">
                <a:solidFill>
                  <a:srgbClr val="FF0000"/>
                </a:solidFill>
                <a:sym typeface="Wingdings"/>
              </a:rPr>
              <a:t>мраксизма</a:t>
            </a:r>
            <a:r>
              <a:rPr lang="ru-RU" sz="2000" dirty="0">
                <a:solidFill>
                  <a:srgbClr val="FF0000"/>
                </a:solidFill>
                <a:sym typeface="Wingdings"/>
              </a:rPr>
              <a:t>» – несбыточны.</a:t>
            </a:r>
          </a:p>
        </p:txBody>
      </p:sp>
    </p:spTree>
    <p:extLst>
      <p:ext uri="{BB962C8B-B14F-4D97-AF65-F5344CB8AC3E}">
        <p14:creationId xmlns:p14="http://schemas.microsoft.com/office/powerpoint/2010/main" val="24679255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7184018"/>
          </a:xfrm>
          <a:prstGeom prst="rect">
            <a:avLst/>
          </a:prstGeom>
          <a:solidFill>
            <a:schemeClr val="bg1"/>
          </a:solidFill>
        </p:spPr>
        <p:txBody>
          <a:bodyPr wrap="square" rtlCol="0">
            <a:spAutoFit/>
          </a:bodyPr>
          <a:lstStyle/>
          <a:p>
            <a:pPr algn="just"/>
            <a:r>
              <a:rPr lang="ru-RU" sz="2000" b="1" dirty="0">
                <a:sym typeface="Wingdings"/>
              </a:rPr>
              <a:t>Управленческое значение (смысл) цены в пределах отрасли</a:t>
            </a:r>
            <a:r>
              <a:rPr lang="ru-RU" sz="2000" dirty="0">
                <a:sym typeface="Wingdings"/>
              </a:rPr>
              <a:t>. </a:t>
            </a:r>
          </a:p>
          <a:p>
            <a:pPr marL="800100" lvl="1" indent="-342900" algn="just">
              <a:lnSpc>
                <a:spcPts val="2300"/>
              </a:lnSpc>
              <a:buFont typeface="Wingdings" panose="05000000000000000000" pitchFamily="2" charset="2"/>
              <a:buChar char="Ø"/>
            </a:pPr>
            <a:r>
              <a:rPr lang="ru-RU" sz="2000" dirty="0">
                <a:sym typeface="Wingdings"/>
              </a:rPr>
              <a:t>Цена включает в себя структуру себестоимости производства продукции и долю прибыли, приходящуюся на единицу учёта продукции. При организации на предприятии бухгалтерского учёта, фиксирующего фактические затраты на производство продукции, бухучёт становится поставщиком информации для совершенствования продукции, технологий и организации производства. Эта роль структуры цены актуальна при постановке и решении управленческих задач как на уровне предприятия, так и на уровне макроэкономики при оценке состояния и перспектив отраслей.</a:t>
            </a:r>
          </a:p>
          <a:p>
            <a:pPr marL="800100" lvl="1" indent="-342900" algn="just">
              <a:lnSpc>
                <a:spcPts val="2300"/>
              </a:lnSpc>
              <a:buFont typeface="Wingdings" panose="05000000000000000000" pitchFamily="2" charset="2"/>
              <a:buChar char="Ø"/>
            </a:pPr>
            <a:r>
              <a:rPr lang="ru-RU" sz="2000" dirty="0">
                <a:sym typeface="Wingdings"/>
              </a:rPr>
              <a:t>Кроме того, в пределах отрасли цена – финансовая мера </a:t>
            </a:r>
            <a:r>
              <a:rPr lang="ru-RU" sz="2000" i="1" dirty="0">
                <a:sym typeface="Wingdings"/>
              </a:rPr>
              <a:t>качества продукции, оцениваемого с точки зрения потенциального покупателя: </a:t>
            </a:r>
            <a:r>
              <a:rPr lang="ru-RU" sz="2000" dirty="0">
                <a:sym typeface="Wingdings"/>
              </a:rPr>
              <a:t>вы можете поднять цену на свою продукцию, сделав её выше, чем у конкурентов (конечно, в пределах платёжеспособности покупателей на соответствующем рынке), если смогли убедить потенциальных покупателей в том, что ваша продукция превосходит по качеству продукцию ваших конкурентов.</a:t>
            </a:r>
          </a:p>
          <a:p>
            <a:pPr marL="800100" lvl="1" indent="-342900" algn="just">
              <a:lnSpc>
                <a:spcPts val="2300"/>
              </a:lnSpc>
              <a:buFont typeface="Wingdings" panose="05000000000000000000" pitchFamily="2" charset="2"/>
              <a:buChar char="Ø"/>
            </a:pPr>
            <a:r>
              <a:rPr lang="ru-RU" sz="2000" dirty="0">
                <a:sym typeface="Wingdings"/>
              </a:rPr>
              <a:t>Снижение себестоимости при сохранении и повышении заданного уровня качества, позволяет снизить цену по отношению к ценам на аналогичную продукцию конкурентов, и увеличить долю своей продукции на соответствующим рынке. </a:t>
            </a:r>
            <a:r>
              <a:rPr lang="ru-RU" sz="2000" dirty="0">
                <a:solidFill>
                  <a:srgbClr val="FF0000"/>
                </a:solidFill>
                <a:sym typeface="Wingdings"/>
              </a:rPr>
              <a:t>Увеличение доли своей продукции на рынке должно быть </a:t>
            </a:r>
            <a:r>
              <a:rPr lang="ru-RU" sz="2000" dirty="0" err="1">
                <a:solidFill>
                  <a:srgbClr val="FF0000"/>
                </a:solidFill>
                <a:sym typeface="Wingdings"/>
              </a:rPr>
              <a:t>первоприоритетной</a:t>
            </a:r>
            <a:r>
              <a:rPr lang="ru-RU" sz="2000" dirty="0">
                <a:solidFill>
                  <a:srgbClr val="FF0000"/>
                </a:solidFill>
                <a:sym typeface="Wingdings"/>
              </a:rPr>
              <a:t> целью в векторе целей управления предприятием</a:t>
            </a:r>
            <a:r>
              <a:rPr lang="ru-RU" sz="2000" dirty="0">
                <a:sym typeface="Wingdings"/>
              </a:rPr>
              <a:t>, поскольку решение этой задачи позволяет упростить решение прочих задач управления предприятием, </a:t>
            </a:r>
            <a:r>
              <a:rPr lang="ru-RU" sz="2000" dirty="0">
                <a:solidFill>
                  <a:srgbClr val="FF0000"/>
                </a:solidFill>
                <a:sym typeface="Wingdings"/>
              </a:rPr>
              <a:t>но не наоборот.</a:t>
            </a:r>
          </a:p>
        </p:txBody>
      </p:sp>
    </p:spTree>
    <p:extLst>
      <p:ext uri="{BB962C8B-B14F-4D97-AF65-F5344CB8AC3E}">
        <p14:creationId xmlns:p14="http://schemas.microsoft.com/office/powerpoint/2010/main" val="17322740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94114" y="3650994"/>
            <a:ext cx="5868144" cy="3186129"/>
          </a:xfrm>
          <a:prstGeom prst="rect">
            <a:avLst/>
          </a:prstGeom>
          <a:solidFill>
            <a:schemeClr val="bg1"/>
          </a:solidFill>
        </p:spPr>
        <p:txBody>
          <a:bodyPr wrap="square" rtlCol="0">
            <a:spAutoFit/>
          </a:bodyPr>
          <a:lstStyle/>
          <a:p>
            <a:pPr marL="0" lvl="1" algn="just">
              <a:lnSpc>
                <a:spcPts val="2200"/>
              </a:lnSpc>
            </a:pPr>
            <a:r>
              <a:rPr lang="ru-RU" dirty="0">
                <a:solidFill>
                  <a:srgbClr val="FF0000"/>
                </a:solidFill>
              </a:rPr>
              <a:t>дефицита продукции и природных благ по отношению к запросам общества как таковым. </a:t>
            </a:r>
          </a:p>
          <a:p>
            <a:pPr marL="342900" lvl="1" indent="-342900" algn="just">
              <a:lnSpc>
                <a:spcPts val="2200"/>
              </a:lnSpc>
              <a:buFont typeface="Arial" panose="020B0604020202020204" pitchFamily="34" charset="0"/>
              <a:buChar char="•"/>
            </a:pPr>
            <a:r>
              <a:rPr lang="ru-RU" dirty="0">
                <a:solidFill>
                  <a:schemeClr val="tx2"/>
                </a:solidFill>
              </a:rPr>
              <a:t>Её управленческая функция на уровне макроэкономической системы государства — ограничивать запросы на потребление продукции и природных благ статистическим распределением покупательной способности в обществе. </a:t>
            </a:r>
          </a:p>
          <a:p>
            <a:pPr marL="342900" lvl="1" indent="-342900" algn="just">
              <a:lnSpc>
                <a:spcPts val="2200"/>
              </a:lnSpc>
              <a:buFont typeface="Arial" panose="020B0604020202020204" pitchFamily="34" charset="0"/>
              <a:buChar char="•"/>
            </a:pPr>
            <a:r>
              <a:rPr lang="ru-RU" dirty="0">
                <a:solidFill>
                  <a:schemeClr val="tx2"/>
                </a:solidFill>
                <a:sym typeface="Wingdings"/>
              </a:rPr>
              <a:t>При объёмах предложения, достаточных для гарантированного полного удовлетворения потребностей, цена как ограничитель запросов на потребление утрачивает управленческую значимость.</a:t>
            </a:r>
          </a:p>
        </p:txBody>
      </p:sp>
      <p:sp>
        <p:nvSpPr>
          <p:cNvPr id="2" name="TextBox 1"/>
          <p:cNvSpPr txBox="1"/>
          <p:nvPr/>
        </p:nvSpPr>
        <p:spPr>
          <a:xfrm>
            <a:off x="0" y="-99392"/>
            <a:ext cx="9144000" cy="3750386"/>
          </a:xfrm>
          <a:prstGeom prst="rect">
            <a:avLst/>
          </a:prstGeom>
          <a:solidFill>
            <a:schemeClr val="bg1"/>
          </a:solidFill>
        </p:spPr>
        <p:txBody>
          <a:bodyPr wrap="square" rtlCol="0">
            <a:spAutoFit/>
          </a:bodyPr>
          <a:lstStyle/>
          <a:p>
            <a:pPr marL="342900" indent="-342900" algn="just">
              <a:lnSpc>
                <a:spcPts val="2200"/>
              </a:lnSpc>
              <a:buFont typeface="Arial" panose="020B0604020202020204" pitchFamily="34" charset="0"/>
              <a:buChar char="•"/>
            </a:pPr>
            <a:r>
              <a:rPr lang="ru-RU" b="1" dirty="0">
                <a:sym typeface="Wingdings"/>
              </a:rPr>
              <a:t>Управленческое значение (смысл) цены на уровне макроэкономической системы государства</a:t>
            </a:r>
            <a:r>
              <a:rPr lang="ru-RU" dirty="0">
                <a:sym typeface="Wingdings"/>
              </a:rPr>
              <a:t>. Ниже представлено широко известная и подтверждаемая практикой торговли зависимость </a:t>
            </a:r>
            <a:r>
              <a:rPr lang="ru-RU" i="1" dirty="0">
                <a:solidFill>
                  <a:schemeClr val="tx2"/>
                </a:solidFill>
                <a:sym typeface="Wingdings"/>
              </a:rPr>
              <a:t>«объём предложения некоего блага на рынке – цена этого блага, обеспечивающая полный сбыт»</a:t>
            </a:r>
            <a:r>
              <a:rPr lang="ru-RU" i="1" dirty="0">
                <a:sym typeface="Wingdings"/>
              </a:rPr>
              <a:t>.  </a:t>
            </a:r>
          </a:p>
          <a:p>
            <a:pPr marL="360000" lvl="1" algn="just">
              <a:lnSpc>
                <a:spcPts val="2200"/>
              </a:lnSpc>
            </a:pPr>
            <a:r>
              <a:rPr lang="ru-RU" dirty="0">
                <a:sym typeface="Wingdings"/>
              </a:rPr>
              <a:t>Если исходить из того, что целью управления макроэкономической системой государства является гарантированное и полное удовлетворение потребностей всех членов общества и государственной политики в разнородной продукции, то при адекватном управлении макроэкономической системой во всех отраслях объёмы производства (предложения) продукции должны нарастать до уровня не ниже  объёма  запросов  общества на удовлетворение потребностей с учётом возобновления ранее удовлетворённых потребностей.</a:t>
            </a:r>
          </a:p>
          <a:p>
            <a:pPr marL="360000" lvl="1" algn="just">
              <a:lnSpc>
                <a:spcPts val="2200"/>
              </a:lnSpc>
            </a:pPr>
            <a:r>
              <a:rPr lang="ru-RU" dirty="0"/>
              <a:t>Соответственно рассматриваемой зависимости </a:t>
            </a:r>
            <a:r>
              <a:rPr lang="ru-RU" i="1" dirty="0">
                <a:solidFill>
                  <a:schemeClr val="tx2"/>
                </a:solidFill>
              </a:rPr>
              <a:t>«объём предложения товара – цена»  </a:t>
            </a:r>
            <a:r>
              <a:rPr lang="ru-RU" dirty="0">
                <a:solidFill>
                  <a:srgbClr val="FF0000"/>
                </a:solidFill>
              </a:rPr>
              <a:t>на  уровне  макроэкономической  системы  государства  цена  — мера</a:t>
            </a:r>
            <a:r>
              <a:rPr lang="ru-RU" dirty="0">
                <a:sym typeface="Wingdings"/>
              </a:rPr>
              <a:t> </a:t>
            </a:r>
          </a:p>
        </p:txBody>
      </p:sp>
      <p:grpSp>
        <p:nvGrpSpPr>
          <p:cNvPr id="4" name="Группа 3"/>
          <p:cNvGrpSpPr/>
          <p:nvPr/>
        </p:nvGrpSpPr>
        <p:grpSpPr>
          <a:xfrm>
            <a:off x="-36512" y="3942740"/>
            <a:ext cx="2952328" cy="2805518"/>
            <a:chOff x="274680" y="1988840"/>
            <a:chExt cx="4649200" cy="4633967"/>
          </a:xfrm>
        </p:grpSpPr>
        <p:pic>
          <p:nvPicPr>
            <p:cNvPr id="5" name="Picture 2" descr="Цена - спрос 2"/>
            <p:cNvPicPr>
              <a:picLocks noChangeAspect="1" noChangeArrowheads="1"/>
            </p:cNvPicPr>
            <p:nvPr/>
          </p:nvPicPr>
          <p:blipFill>
            <a:blip r:embed="rId2" cstate="print">
              <a:extLst>
                <a:ext uri="{28A0092B-C50C-407E-A947-70E740481C1C}">
                  <a14:useLocalDpi xmlns:a14="http://schemas.microsoft.com/office/drawing/2010/main" val="0"/>
                </a:ext>
              </a:extLst>
            </a:blip>
            <a:srcRect l="2972" t="3108" r="6937" b="9325"/>
            <a:stretch>
              <a:fillRect/>
            </a:stretch>
          </p:blipFill>
          <p:spPr bwMode="auto">
            <a:xfrm>
              <a:off x="274680" y="1988840"/>
              <a:ext cx="4649200" cy="431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882768" y="5949050"/>
              <a:ext cx="2041112" cy="673757"/>
            </a:xfrm>
            <a:prstGeom prst="rect">
              <a:avLst/>
            </a:prstGeom>
            <a:solidFill>
              <a:srgbClr val="FFFFFF"/>
            </a:solidFill>
          </p:spPr>
          <p:txBody>
            <a:bodyPr wrap="square" rtlCol="0">
              <a:spAutoFit/>
            </a:bodyPr>
            <a:lstStyle/>
            <a:p>
              <a:r>
                <a:rPr lang="ru-RU" sz="1200" b="1" dirty="0">
                  <a:latin typeface="Times New Roman" panose="02020603050405020304" pitchFamily="18" charset="0"/>
                  <a:cs typeface="Times New Roman" panose="02020603050405020304" pitchFamily="18" charset="0"/>
                </a:rPr>
                <a:t>Объём предложения</a:t>
              </a:r>
            </a:p>
          </p:txBody>
        </p:sp>
      </p:grpSp>
    </p:spTree>
    <p:extLst>
      <p:ext uri="{BB962C8B-B14F-4D97-AF65-F5344CB8AC3E}">
        <p14:creationId xmlns:p14="http://schemas.microsoft.com/office/powerpoint/2010/main" val="14664801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7171194"/>
          </a:xfrm>
          <a:prstGeom prst="rect">
            <a:avLst/>
          </a:prstGeom>
          <a:solidFill>
            <a:schemeClr val="bg1"/>
          </a:solidFill>
        </p:spPr>
        <p:txBody>
          <a:bodyPr wrap="square" rtlCol="0">
            <a:spAutoFit/>
          </a:bodyPr>
          <a:lstStyle/>
          <a:p>
            <a:pPr algn="just"/>
            <a:r>
              <a:rPr lang="ru-RU" sz="2000" b="1" dirty="0">
                <a:sym typeface="Wingdings"/>
              </a:rPr>
              <a:t>Соответственно:</a:t>
            </a:r>
            <a:r>
              <a:rPr lang="ru-RU" sz="2000" b="1" dirty="0">
                <a:solidFill>
                  <a:srgbClr val="FF0000"/>
                </a:solidFill>
                <a:sym typeface="Wingdings"/>
              </a:rPr>
              <a:t> прейскурант – финансовое выражение вектора ошибки самоуправления биосферно-социально-экономических систем.</a:t>
            </a:r>
          </a:p>
          <a:p>
            <a:pPr marL="342900" indent="-342900" algn="just">
              <a:buFont typeface="Arial" panose="020B0604020202020204" pitchFamily="34" charset="0"/>
              <a:buChar char="•"/>
            </a:pPr>
            <a:r>
              <a:rPr lang="ru-RU" sz="2000" dirty="0">
                <a:sym typeface="Wingdings"/>
              </a:rPr>
              <a:t>Это утверждение соответствует и теории двойственности линейного программирования при его применении к оптимизации балансов продуктообмена в задачах планирования развития макроэкономических систем.</a:t>
            </a:r>
          </a:p>
          <a:p>
            <a:pPr lvl="1" hangingPunct="0"/>
            <a:r>
              <a:rPr lang="ru-RU" sz="2000" dirty="0"/>
              <a:t>Прейскурант обладает всеми качествами, которыми характеризуется вектор ошибки управления в теории управления: </a:t>
            </a:r>
          </a:p>
          <a:p>
            <a:pPr marL="800100" lvl="1" indent="-342900" algn="just" hangingPunct="0">
              <a:buFont typeface="Wingdings" panose="05000000000000000000" pitchFamily="2" charset="2"/>
              <a:buChar char="Ø"/>
            </a:pPr>
            <a:r>
              <a:rPr lang="ru-RU" sz="2000" dirty="0"/>
              <a:t>в идеальном режиме управления — нулевые значения компонент, </a:t>
            </a:r>
          </a:p>
          <a:p>
            <a:pPr marL="800100" lvl="1" indent="-342900" algn="just" hangingPunct="0">
              <a:buFont typeface="Wingdings" panose="05000000000000000000" pitchFamily="2" charset="2"/>
              <a:buChar char="Ø"/>
            </a:pPr>
            <a:r>
              <a:rPr lang="ru-RU" sz="2000" dirty="0"/>
              <a:t>при отклонении от идеального режима — возрастание значений компонент по абсолютной величине, </a:t>
            </a:r>
          </a:p>
          <a:p>
            <a:pPr marL="800100" lvl="1" indent="-342900" algn="just" hangingPunct="0">
              <a:buFont typeface="Wingdings" panose="05000000000000000000" pitchFamily="2" charset="2"/>
              <a:buChar char="Ø"/>
            </a:pPr>
            <a:r>
              <a:rPr lang="ru-RU" sz="2000" dirty="0"/>
              <a:t>по мере приближения реального процесса к идеальному режиму — убывание значений компонент по абсолютной величине.</a:t>
            </a:r>
          </a:p>
          <a:p>
            <a:pPr marL="800100" lvl="1" indent="-342900" algn="just" hangingPunct="0">
              <a:buFont typeface="Wingdings" panose="05000000000000000000" pitchFamily="2" charset="2"/>
              <a:buChar char="Ø"/>
            </a:pPr>
            <a:r>
              <a:rPr lang="ru-RU" sz="2000" dirty="0"/>
              <a:t>Кроме того, </a:t>
            </a:r>
            <a:r>
              <a:rPr lang="ru-RU" sz="2000" dirty="0">
                <a:solidFill>
                  <a:srgbClr val="FF0000"/>
                </a:solidFill>
              </a:rPr>
              <a:t>реальный прейскурант в практике </a:t>
            </a:r>
            <a:r>
              <a:rPr lang="ru-RU" sz="2000" dirty="0" err="1">
                <a:solidFill>
                  <a:srgbClr val="FF0000"/>
                </a:solidFill>
              </a:rPr>
              <a:t>госуправления</a:t>
            </a:r>
            <a:r>
              <a:rPr lang="ru-RU" sz="2000" dirty="0">
                <a:solidFill>
                  <a:srgbClr val="FF0000"/>
                </a:solidFill>
              </a:rPr>
              <a:t> невозможно подменить никакой лживой отчётностью об экономических успехах…</a:t>
            </a:r>
          </a:p>
          <a:p>
            <a:pPr marL="342900" indent="-342900" algn="just">
              <a:buFont typeface="Arial" panose="020B0604020202020204" pitchFamily="34" charset="0"/>
              <a:buChar char="•"/>
            </a:pPr>
            <a:r>
              <a:rPr lang="ru-RU" sz="2000" dirty="0">
                <a:sym typeface="Wingdings"/>
              </a:rPr>
              <a:t>Однако для того, чтобы </a:t>
            </a:r>
            <a:r>
              <a:rPr lang="ru-RU" sz="2000" dirty="0">
                <a:solidFill>
                  <a:srgbClr val="FF0000"/>
                </a:solidFill>
                <a:sym typeface="Wingdings"/>
              </a:rPr>
              <a:t>в практике </a:t>
            </a:r>
            <a:r>
              <a:rPr lang="ru-RU" sz="2000" dirty="0">
                <a:sym typeface="Wingdings"/>
              </a:rPr>
              <a:t>макроэкономического управления прейскурант можно было интерпретировать в качестве вектора ошибки, необходимо выявить объективные факторы, которые связывают финансовое обращение и процессы, протекающие во многоотраслевой производственно-потребительской системе государства.</a:t>
            </a:r>
          </a:p>
          <a:p>
            <a:pPr marL="342900" indent="-342900" algn="just">
              <a:buFont typeface="Arial" panose="020B0604020202020204" pitchFamily="34" charset="0"/>
              <a:buChar char="•"/>
            </a:pPr>
            <a:r>
              <a:rPr lang="ru-RU" sz="2000" dirty="0">
                <a:sym typeface="Wingdings"/>
              </a:rPr>
              <a:t>Кроме того, задача обнуления прейскуранта – задача общекультурного характера, которая не имеет решений, изолированных в сфере экономики и финансов.</a:t>
            </a:r>
          </a:p>
        </p:txBody>
      </p:sp>
    </p:spTree>
    <p:extLst>
      <p:ext uri="{BB962C8B-B14F-4D97-AF65-F5344CB8AC3E}">
        <p14:creationId xmlns:p14="http://schemas.microsoft.com/office/powerpoint/2010/main" val="35443466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499" y="1772816"/>
            <a:ext cx="7944941" cy="5008376"/>
          </a:xfrm>
          <a:prstGeom prst="rect">
            <a:avLst/>
          </a:prstGeom>
        </p:spPr>
      </p:pic>
      <p:sp>
        <p:nvSpPr>
          <p:cNvPr id="14" name="TextBox 13"/>
          <p:cNvSpPr txBox="1"/>
          <p:nvPr/>
        </p:nvSpPr>
        <p:spPr>
          <a:xfrm>
            <a:off x="0" y="-27384"/>
            <a:ext cx="9144000" cy="1400383"/>
          </a:xfrm>
          <a:prstGeom prst="rect">
            <a:avLst/>
          </a:prstGeom>
          <a:solidFill>
            <a:schemeClr val="bg2"/>
          </a:solidFill>
        </p:spPr>
        <p:txBody>
          <a:bodyPr wrap="square" rtlCol="0">
            <a:spAutoFit/>
          </a:bodyPr>
          <a:lstStyle/>
          <a:p>
            <a:pPr marL="285750" indent="-285750" algn="just">
              <a:buFont typeface="Arial" panose="020B0604020202020204" pitchFamily="34" charset="0"/>
              <a:buChar char="•"/>
            </a:pPr>
            <a:r>
              <a:rPr lang="ru-RU" sz="1700" dirty="0"/>
              <a:t>Объёмы выпуска продукции отраслями макроэкономической системы (товарная масса) – </a:t>
            </a:r>
            <a:r>
              <a:rPr lang="ru-RU" sz="1700" dirty="0">
                <a:solidFill>
                  <a:srgbClr val="FF0000"/>
                </a:solidFill>
              </a:rPr>
              <a:t>во все времена, при любом характере культуры, технологиях и организации экономики</a:t>
            </a:r>
            <a:r>
              <a:rPr lang="ru-RU" sz="1700" dirty="0"/>
              <a:t> – обусловлены энерговооружённостью макроэкономической системы общества. </a:t>
            </a:r>
          </a:p>
          <a:p>
            <a:pPr marL="285750" indent="-285750" algn="just">
              <a:buFont typeface="Arial" panose="020B0604020202020204" pitchFamily="34" charset="0"/>
              <a:buChar char="•"/>
            </a:pPr>
            <a:r>
              <a:rPr lang="ru-RU" sz="1700" dirty="0"/>
              <a:t>Объём средств платежа, сопровождавших продуктообмен в процессе производства и распределения продукции – обусловлен эмиссионной политикой и задаёт «уровень цен».</a:t>
            </a:r>
          </a:p>
        </p:txBody>
      </p:sp>
      <p:sp>
        <p:nvSpPr>
          <p:cNvPr id="2" name="TextBox 1"/>
          <p:cNvSpPr txBox="1"/>
          <p:nvPr/>
        </p:nvSpPr>
        <p:spPr>
          <a:xfrm>
            <a:off x="3131840" y="2598003"/>
            <a:ext cx="2925736" cy="830997"/>
          </a:xfrm>
          <a:prstGeom prst="rect">
            <a:avLst/>
          </a:prstGeom>
          <a:noFill/>
        </p:spPr>
        <p:txBody>
          <a:bodyPr wrap="none" rtlCol="0">
            <a:spAutoFit/>
          </a:bodyPr>
          <a:lstStyle/>
          <a:p>
            <a:pPr algn="ctr"/>
            <a:r>
              <a:rPr lang="ru-RU" sz="1600" b="1" dirty="0">
                <a:solidFill>
                  <a:srgbClr val="FF0000"/>
                </a:solidFill>
              </a:rPr>
              <a:t>Политики! Управляйте </a:t>
            </a:r>
            <a:br>
              <a:rPr lang="ru-RU" sz="1600" b="1" dirty="0">
                <a:solidFill>
                  <a:srgbClr val="FF0000"/>
                </a:solidFill>
              </a:rPr>
            </a:br>
            <a:r>
              <a:rPr lang="ru-RU" sz="1600" b="1" dirty="0">
                <a:solidFill>
                  <a:srgbClr val="FF0000"/>
                </a:solidFill>
              </a:rPr>
              <a:t>товарно-денежным балансом </a:t>
            </a:r>
            <a:br>
              <a:rPr lang="ru-RU" sz="1600" b="1" dirty="0">
                <a:solidFill>
                  <a:srgbClr val="FF0000"/>
                </a:solidFill>
              </a:rPr>
            </a:br>
            <a:r>
              <a:rPr lang="ru-RU" sz="1600" b="1" dirty="0">
                <a:solidFill>
                  <a:srgbClr val="FF0000"/>
                </a:solidFill>
              </a:rPr>
              <a:t>во благо общества!!!</a:t>
            </a:r>
          </a:p>
        </p:txBody>
      </p:sp>
    </p:spTree>
    <p:extLst>
      <p:ext uri="{BB962C8B-B14F-4D97-AF65-F5344CB8AC3E}">
        <p14:creationId xmlns:p14="http://schemas.microsoft.com/office/powerpoint/2010/main" val="4088653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7384"/>
            <a:ext cx="9144000" cy="6863417"/>
          </a:xfrm>
          <a:prstGeom prst="rect">
            <a:avLst/>
          </a:prstGeom>
          <a:solidFill>
            <a:schemeClr val="bg1"/>
          </a:solidFill>
        </p:spPr>
        <p:txBody>
          <a:bodyPr wrap="square" rtlCol="0">
            <a:spAutoFit/>
          </a:bodyPr>
          <a:lstStyle/>
          <a:p>
            <a:pPr lvl="0" algn="just" hangingPunct="0"/>
            <a:r>
              <a:rPr lang="ru-RU" sz="2000" dirty="0"/>
              <a:t>Николай Константинович Байбаков (1911 — 2008). С 1955 по май 1957 — председатель Государственной комиссии Совета Министров СССР по перспективному планированию народного хозяйства, с мая 1957 по 1958 г. — председатель Госплана РСФСР, с 1965 г. до ухода на пенсию в 1986 г. — председатель Госплана СССР. В период с 1958 по 1963 г. работал на региональном уровне вследствие неприятия им реформ </a:t>
            </a:r>
            <a:r>
              <a:rPr lang="ru-RU" sz="2000" dirty="0" err="1"/>
              <a:t>Н.С</a:t>
            </a:r>
            <a:r>
              <a:rPr lang="ru-RU" sz="2000" dirty="0"/>
              <a:t>. Хрущёва.</a:t>
            </a:r>
          </a:p>
          <a:p>
            <a:pPr lvl="0" algn="just" hangingPunct="0"/>
            <a:r>
              <a:rPr lang="ru-RU" sz="2000" dirty="0"/>
              <a:t>Характеристика </a:t>
            </a:r>
            <a:r>
              <a:rPr lang="ru-RU" sz="2000" dirty="0" err="1"/>
              <a:t>Н.К</a:t>
            </a:r>
            <a:r>
              <a:rPr lang="ru-RU" sz="2000" dirty="0"/>
              <a:t>. </a:t>
            </a:r>
            <a:r>
              <a:rPr lang="ru-RU" sz="2000" dirty="0" err="1"/>
              <a:t>Байбаковым</a:t>
            </a:r>
            <a:r>
              <a:rPr lang="ru-RU" sz="2000" dirty="0"/>
              <a:t> </a:t>
            </a:r>
            <a:r>
              <a:rPr lang="ru-RU" sz="2000" dirty="0" err="1"/>
              <a:t>гайдаро</a:t>
            </a:r>
            <a:r>
              <a:rPr lang="ru-RU" sz="2000" dirty="0"/>
              <a:t>-чубайсовских реформ 1992 г.: </a:t>
            </a:r>
          </a:p>
          <a:p>
            <a:pPr lvl="0" algn="just" hangingPunct="0"/>
            <a:endParaRPr lang="ru-RU" sz="2000" dirty="0"/>
          </a:p>
          <a:p>
            <a:pPr lvl="0" algn="just" hangingPunct="0"/>
            <a:r>
              <a:rPr lang="ru-RU" sz="2000" dirty="0">
                <a:solidFill>
                  <a:srgbClr val="FF0000"/>
                </a:solidFill>
              </a:rPr>
              <a:t>«Если бы мне в бытность председателем Госплана сказали: “Товарищ Байбаков, ты закончил год с эмиссией в 20 миллиардов рублей, не обеспеченной товарным покрытием”, я бы с ума сошёл, наверное. А при Сталине меня обвинили бы во вредительстве, и если бы сразу не расстреляли, то в лагерь упекли бы наверняка. Теперь же это называется платой за переход к рынку”» </a:t>
            </a:r>
            <a:r>
              <a:rPr lang="ru-RU" sz="2000" dirty="0"/>
              <a:t>[Байбаков </a:t>
            </a:r>
            <a:r>
              <a:rPr lang="ru-RU" sz="2000" dirty="0" err="1"/>
              <a:t>Н.К</a:t>
            </a:r>
            <a:r>
              <a:rPr lang="ru-RU" sz="2000" dirty="0"/>
              <a:t>. </a:t>
            </a:r>
            <a:r>
              <a:rPr lang="ru-RU" sz="2000" b="1" dirty="0"/>
              <a:t>Сорок лет в правительстве</a:t>
            </a:r>
            <a:r>
              <a:rPr lang="ru-RU" sz="2000" dirty="0"/>
              <a:t>. — М.: Республика. 1993. , с. 288]. </a:t>
            </a:r>
          </a:p>
          <a:p>
            <a:pPr lvl="0" algn="just" hangingPunct="0"/>
            <a:endParaRPr lang="ru-RU" sz="2000" dirty="0"/>
          </a:p>
          <a:p>
            <a:pPr algn="just" hangingPunct="0"/>
            <a:r>
              <a:rPr lang="ru-RU" sz="2000" dirty="0"/>
              <a:t>За этими словами стоит тот факт, что реформаторы грубо нарушили баланс товарной и денежной масс, чем и вызвали катастрофу экономики 1990‑х гг. Относиться к таким нарушениям разные теории предписывают по-разному:</a:t>
            </a:r>
          </a:p>
          <a:p>
            <a:pPr marL="342900" indent="-342900" hangingPunct="0">
              <a:buFont typeface="Arial" panose="020B0604020202020204" pitchFamily="34" charset="0"/>
              <a:buChar char="•"/>
            </a:pPr>
            <a:r>
              <a:rPr lang="ru-RU" sz="2000" dirty="0"/>
              <a:t>С позиций либерально-рыночных воззрений – ничего предосудительного: одно из выражений рыночной </a:t>
            </a:r>
            <a:r>
              <a:rPr lang="ru-RU" sz="2000" dirty="0" err="1"/>
              <a:t>саморегуляции</a:t>
            </a:r>
            <a:r>
              <a:rPr lang="ru-RU" sz="2000" dirty="0"/>
              <a:t>.</a:t>
            </a:r>
          </a:p>
          <a:p>
            <a:pPr marL="342900" indent="-342900" hangingPunct="0">
              <a:buFont typeface="Arial" panose="020B0604020202020204" pitchFamily="34" charset="0"/>
              <a:buChar char="•"/>
            </a:pPr>
            <a:r>
              <a:rPr lang="ru-RU" sz="2000" dirty="0"/>
              <a:t>С позиций ДОТУ – запредельная некомпетентность реформаторов либо государственная измена и вредительство.</a:t>
            </a:r>
            <a:endParaRPr lang="ru-RU" sz="2000" b="1" dirty="0">
              <a:solidFill>
                <a:srgbClr val="FF0000"/>
              </a:solidFill>
            </a:endParaRPr>
          </a:p>
        </p:txBody>
      </p:sp>
    </p:spTree>
    <p:extLst>
      <p:ext uri="{BB962C8B-B14F-4D97-AF65-F5344CB8AC3E}">
        <p14:creationId xmlns:p14="http://schemas.microsoft.com/office/powerpoint/2010/main" val="5104315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916832"/>
            <a:ext cx="9144000" cy="4325112"/>
          </a:xfrm>
        </p:spPr>
        <p:txBody>
          <a:bodyPr>
            <a:noAutofit/>
          </a:bodyPr>
          <a:lstStyle/>
          <a:p>
            <a:pPr>
              <a:lnSpc>
                <a:spcPts val="2100"/>
              </a:lnSpc>
            </a:pPr>
            <a:r>
              <a:rPr lang="ru-RU" sz="1800" dirty="0">
                <a:latin typeface="Times New Roman"/>
                <a:ea typeface="Times New Roman"/>
              </a:rPr>
              <a:t>В кредитно-финансовой системе денег всегда 100 % и они только выражаются в тех или иных номиналах. 100 % денег всегда — это   </a:t>
            </a:r>
            <a:r>
              <a:rPr lang="en-US" sz="1800" i="1" dirty="0" err="1">
                <a:latin typeface="Times New Roman"/>
                <a:ea typeface="Times New Roman"/>
              </a:rPr>
              <a:t>S+K</a:t>
            </a:r>
            <a:r>
              <a:rPr lang="ru-RU" sz="1800" dirty="0">
                <a:latin typeface="Times New Roman"/>
                <a:ea typeface="Times New Roman"/>
              </a:rPr>
              <a:t> , где:</a:t>
            </a:r>
            <a:r>
              <a:rPr lang="en-US" sz="1800" dirty="0">
                <a:latin typeface="Times New Roman"/>
                <a:ea typeface="Times New Roman"/>
              </a:rPr>
              <a:t> </a:t>
            </a:r>
            <a:br>
              <a:rPr lang="ru-RU" sz="1800" dirty="0">
                <a:latin typeface="Times New Roman"/>
                <a:ea typeface="Times New Roman"/>
              </a:rPr>
            </a:br>
            <a:r>
              <a:rPr lang="en-US" sz="1800" i="1" dirty="0">
                <a:latin typeface="Times New Roman"/>
                <a:ea typeface="Times New Roman"/>
              </a:rPr>
              <a:t>S </a:t>
            </a:r>
            <a:r>
              <a:rPr lang="ru-RU" sz="1800" dirty="0">
                <a:latin typeface="Times New Roman"/>
                <a:ea typeface="Times New Roman"/>
              </a:rPr>
              <a:t>— объём эмитированной денежной массы, находящейся в обращении;</a:t>
            </a:r>
            <a:br>
              <a:rPr lang="ru-RU" sz="1800" dirty="0">
                <a:latin typeface="Times New Roman"/>
                <a:ea typeface="Times New Roman"/>
              </a:rPr>
            </a:br>
            <a:r>
              <a:rPr lang="en-US" sz="1800" i="1" dirty="0">
                <a:latin typeface="Times New Roman"/>
                <a:ea typeface="Times New Roman"/>
              </a:rPr>
              <a:t>K </a:t>
            </a:r>
            <a:r>
              <a:rPr lang="ru-RU" sz="1800" dirty="0">
                <a:latin typeface="Times New Roman"/>
                <a:ea typeface="Times New Roman"/>
              </a:rPr>
              <a:t>— объём всех выданных и ещё не погашенных кредитов (без учёта процентов).</a:t>
            </a:r>
            <a:br>
              <a:rPr lang="ru-RU" sz="1800" dirty="0">
                <a:latin typeface="Times New Roman"/>
                <a:ea typeface="Times New Roman"/>
              </a:rPr>
            </a:br>
            <a:r>
              <a:rPr lang="ru-RU" sz="1800" i="1" dirty="0">
                <a:latin typeface="Times New Roman"/>
                <a:ea typeface="Times New Roman"/>
              </a:rPr>
              <a:t>(</a:t>
            </a:r>
            <a:r>
              <a:rPr lang="en-US" sz="1800" i="1" dirty="0" err="1">
                <a:latin typeface="Times New Roman"/>
                <a:ea typeface="Times New Roman"/>
              </a:rPr>
              <a:t>S+K</a:t>
            </a:r>
            <a:r>
              <a:rPr lang="en-US" sz="1800" i="1" dirty="0">
                <a:latin typeface="Times New Roman"/>
                <a:ea typeface="Times New Roman"/>
              </a:rPr>
              <a:t>)/(</a:t>
            </a:r>
            <a:r>
              <a:rPr lang="en-US" sz="1800" i="1" dirty="0" err="1">
                <a:latin typeface="Times New Roman"/>
                <a:ea typeface="Times New Roman"/>
              </a:rPr>
              <a:t>S+K</a:t>
            </a:r>
            <a:r>
              <a:rPr lang="en-US" sz="1800" i="1" dirty="0">
                <a:latin typeface="Times New Roman"/>
                <a:ea typeface="Times New Roman"/>
              </a:rPr>
              <a:t>)≡1</a:t>
            </a:r>
            <a:endParaRPr lang="ru-RU" sz="1800" i="1" dirty="0">
              <a:latin typeface="Times New Roman"/>
              <a:ea typeface="Times New Roman"/>
            </a:endParaRPr>
          </a:p>
          <a:p>
            <a:pPr>
              <a:lnSpc>
                <a:spcPts val="2100"/>
              </a:lnSpc>
            </a:pPr>
            <a:r>
              <a:rPr lang="ru-RU" sz="1800" dirty="0">
                <a:latin typeface="Times New Roman"/>
                <a:ea typeface="Times New Roman"/>
              </a:rPr>
              <a:t>Любой номинальной сумме</a:t>
            </a:r>
            <a:r>
              <a:rPr lang="en-US" sz="1800" dirty="0">
                <a:latin typeface="Times New Roman"/>
                <a:ea typeface="Times New Roman"/>
              </a:rPr>
              <a:t> </a:t>
            </a:r>
            <a:r>
              <a:rPr lang="en-US" sz="1800" i="1" dirty="0">
                <a:latin typeface="Times New Roman"/>
                <a:ea typeface="Times New Roman"/>
              </a:rPr>
              <a:t>q</a:t>
            </a:r>
            <a:r>
              <a:rPr lang="ru-RU" sz="1800" i="1" dirty="0">
                <a:latin typeface="Times New Roman"/>
                <a:ea typeface="Times New Roman"/>
              </a:rPr>
              <a:t> </a:t>
            </a:r>
            <a:r>
              <a:rPr lang="ru-RU" sz="1800" dirty="0">
                <a:latin typeface="Times New Roman"/>
                <a:ea typeface="Times New Roman"/>
              </a:rPr>
              <a:t>соответствует </a:t>
            </a:r>
            <a:r>
              <a:rPr lang="ru-RU" sz="1800" dirty="0" err="1">
                <a:latin typeface="Times New Roman"/>
                <a:ea typeface="Times New Roman"/>
              </a:rPr>
              <a:t>обезразмеренный</a:t>
            </a:r>
            <a:r>
              <a:rPr lang="ru-RU" sz="1800" dirty="0">
                <a:latin typeface="Times New Roman"/>
                <a:ea typeface="Times New Roman"/>
              </a:rPr>
              <a:t> эквивалент: </a:t>
            </a:r>
            <a:r>
              <a:rPr lang="en-US" sz="1800" i="1" dirty="0">
                <a:latin typeface="Times New Roman"/>
                <a:ea typeface="Times New Roman"/>
              </a:rPr>
              <a:t>q/(</a:t>
            </a:r>
            <a:r>
              <a:rPr lang="en-US" sz="1800" i="1" dirty="0" err="1">
                <a:latin typeface="Times New Roman"/>
                <a:ea typeface="Times New Roman"/>
              </a:rPr>
              <a:t>S+K</a:t>
            </a:r>
            <a:r>
              <a:rPr lang="en-US" sz="1800" i="1" dirty="0">
                <a:latin typeface="Times New Roman"/>
                <a:ea typeface="Times New Roman"/>
              </a:rPr>
              <a:t>)≤1</a:t>
            </a:r>
            <a:endParaRPr lang="ru-RU" sz="1800" i="1" dirty="0">
              <a:latin typeface="Times New Roman"/>
              <a:ea typeface="Times New Roman"/>
            </a:endParaRPr>
          </a:p>
          <a:p>
            <a:pPr algn="just">
              <a:lnSpc>
                <a:spcPts val="2100"/>
              </a:lnSpc>
            </a:pPr>
            <a:r>
              <a:rPr lang="ru-RU" sz="1800" dirty="0">
                <a:solidFill>
                  <a:schemeClr val="tx2"/>
                </a:solidFill>
                <a:latin typeface="Times New Roman"/>
                <a:ea typeface="Times New Roman"/>
              </a:rPr>
              <a:t>При значениях </a:t>
            </a:r>
            <a:r>
              <a:rPr lang="ru-RU" sz="1800" i="1" dirty="0">
                <a:solidFill>
                  <a:schemeClr val="tx2"/>
                </a:solidFill>
                <a:latin typeface="Times New Roman"/>
                <a:ea typeface="Times New Roman"/>
              </a:rPr>
              <a:t>1</a:t>
            </a:r>
            <a:r>
              <a:rPr lang="en-US" sz="1800" i="1" dirty="0">
                <a:solidFill>
                  <a:schemeClr val="tx2"/>
                </a:solidFill>
                <a:latin typeface="Times New Roman"/>
                <a:ea typeface="Times New Roman"/>
              </a:rPr>
              <a:t>/(</a:t>
            </a:r>
            <a:r>
              <a:rPr lang="en-US" sz="1800" i="1" dirty="0" err="1">
                <a:solidFill>
                  <a:schemeClr val="tx2"/>
                </a:solidFill>
                <a:latin typeface="Times New Roman"/>
                <a:ea typeface="Times New Roman"/>
              </a:rPr>
              <a:t>S+K</a:t>
            </a:r>
            <a:r>
              <a:rPr lang="en-US" sz="1800" i="1" dirty="0">
                <a:solidFill>
                  <a:schemeClr val="tx2"/>
                </a:solidFill>
                <a:latin typeface="Times New Roman"/>
                <a:ea typeface="Times New Roman"/>
              </a:rPr>
              <a:t>)</a:t>
            </a:r>
            <a:r>
              <a:rPr lang="ru-RU" sz="1800" i="1" dirty="0">
                <a:solidFill>
                  <a:schemeClr val="tx2"/>
                </a:solidFill>
                <a:latin typeface="Times New Roman"/>
                <a:ea typeface="Times New Roman"/>
              </a:rPr>
              <a:t>,  значительно изменяющихся в течение отчётного периода, </a:t>
            </a:r>
            <a:r>
              <a:rPr lang="ru-RU" sz="1800" i="1" dirty="0">
                <a:solidFill>
                  <a:srgbClr val="FF0000"/>
                </a:solidFill>
                <a:latin typeface="Times New Roman"/>
                <a:ea typeface="Times New Roman"/>
              </a:rPr>
              <a:t>аналитический </a:t>
            </a:r>
            <a:r>
              <a:rPr lang="ru-RU" sz="1800" dirty="0">
                <a:solidFill>
                  <a:schemeClr val="tx2"/>
                </a:solidFill>
                <a:latin typeface="Times New Roman"/>
                <a:ea typeface="Times New Roman"/>
              </a:rPr>
              <a:t>бухгалтерский учёт, осуществляемый в номиналах денежных сумм, на этом периоде становится неадекватным, вследствие того, что </a:t>
            </a:r>
            <a:r>
              <a:rPr lang="ru-RU" sz="1800" i="1" dirty="0">
                <a:solidFill>
                  <a:schemeClr val="tx2"/>
                </a:solidFill>
                <a:latin typeface="Times New Roman"/>
                <a:ea typeface="Times New Roman"/>
              </a:rPr>
              <a:t>дроби не приводятся к общему знаменателю</a:t>
            </a:r>
            <a:r>
              <a:rPr lang="ru-RU" sz="1800" dirty="0">
                <a:solidFill>
                  <a:schemeClr val="tx2"/>
                </a:solidFill>
                <a:latin typeface="Times New Roman"/>
                <a:ea typeface="Times New Roman"/>
              </a:rPr>
              <a:t>.</a:t>
            </a:r>
          </a:p>
          <a:p>
            <a:pPr algn="just">
              <a:lnSpc>
                <a:spcPts val="2100"/>
              </a:lnSpc>
            </a:pPr>
            <a:r>
              <a:rPr lang="ru-RU" sz="1800" b="1" dirty="0"/>
              <a:t>Энергетический стандарт обеспеченности платёжной единицы основывается на энергетическом инварианте прейскуранта. Инвариантом может быть «тонна условного топлива» (разные виды первичных энергоносителей приводятся к количеству «условного топлива» на основе пересчёта энергоёмкости каждого из них к энергоёмкости «условного топлива») или </a:t>
            </a:r>
            <a:r>
              <a:rPr lang="ru-RU" sz="1800" b="1" dirty="0" err="1"/>
              <a:t>килоВатт</a:t>
            </a:r>
            <a:r>
              <a:rPr lang="ru-RU" sz="1800" b="1" dirty="0" err="1">
                <a:sym typeface="Symbol"/>
              </a:rPr>
              <a:t>час</a:t>
            </a:r>
            <a:r>
              <a:rPr lang="ru-RU" sz="1800" b="1" dirty="0">
                <a:sym typeface="Symbol"/>
              </a:rPr>
              <a:t> электроэнергии.</a:t>
            </a:r>
            <a:endParaRPr lang="ru-RU" sz="1800" b="1" dirty="0">
              <a:latin typeface="+mj-lt"/>
              <a:ea typeface="+mj-ea"/>
              <a:cs typeface="+mj-cs"/>
            </a:endParaRPr>
          </a:p>
          <a:p>
            <a:pPr>
              <a:lnSpc>
                <a:spcPts val="2100"/>
              </a:lnSpc>
            </a:pPr>
            <a:r>
              <a:rPr lang="ru-RU" sz="1800" dirty="0">
                <a:latin typeface="Times New Roman"/>
                <a:ea typeface="Times New Roman"/>
              </a:rPr>
              <a:t>в наши дни удобно определить в виде: </a:t>
            </a:r>
            <a:r>
              <a:rPr lang="ru-RU" sz="1800" dirty="0">
                <a:solidFill>
                  <a:srgbClr val="FF0000"/>
                </a:solidFill>
                <a:latin typeface="Times New Roman"/>
                <a:ea typeface="Times New Roman"/>
              </a:rPr>
              <a:t>«</a:t>
            </a:r>
            <a:r>
              <a:rPr lang="ru-RU" sz="1800" i="1" dirty="0">
                <a:solidFill>
                  <a:srgbClr val="FF0000"/>
                </a:solidFill>
                <a:latin typeface="Times New Roman"/>
                <a:ea typeface="Times New Roman"/>
              </a:rPr>
              <a:t>Энергетический стандарт обеспеченности платёжной единицы» = «Объём производства электроэнергии»/</a:t>
            </a:r>
            <a:r>
              <a:rPr lang="en-US" sz="1800" i="1" dirty="0">
                <a:solidFill>
                  <a:srgbClr val="FF0000"/>
                </a:solidFill>
                <a:latin typeface="Times New Roman"/>
                <a:ea typeface="Times New Roman"/>
              </a:rPr>
              <a:t>(</a:t>
            </a:r>
            <a:r>
              <a:rPr lang="en-US" sz="1800" i="1" dirty="0" err="1">
                <a:solidFill>
                  <a:srgbClr val="FF0000"/>
                </a:solidFill>
                <a:latin typeface="Times New Roman"/>
                <a:ea typeface="Times New Roman"/>
              </a:rPr>
              <a:t>S+K</a:t>
            </a:r>
            <a:r>
              <a:rPr lang="ru-RU" sz="1800" i="1" dirty="0">
                <a:solidFill>
                  <a:srgbClr val="FF0000"/>
                </a:solidFill>
                <a:latin typeface="Times New Roman"/>
                <a:ea typeface="Times New Roman"/>
              </a:rPr>
              <a:t>)</a:t>
            </a:r>
          </a:p>
        </p:txBody>
      </p:sp>
      <p:sp>
        <p:nvSpPr>
          <p:cNvPr id="6" name="TextBox 5"/>
          <p:cNvSpPr txBox="1"/>
          <p:nvPr/>
        </p:nvSpPr>
        <p:spPr>
          <a:xfrm>
            <a:off x="0" y="-27384"/>
            <a:ext cx="9144000" cy="1754326"/>
          </a:xfrm>
          <a:prstGeom prst="rect">
            <a:avLst/>
          </a:prstGeom>
          <a:solidFill>
            <a:schemeClr val="bg1"/>
          </a:solidFill>
        </p:spPr>
        <p:txBody>
          <a:bodyPr wrap="square" rtlCol="0">
            <a:spAutoFit/>
          </a:bodyPr>
          <a:lstStyle/>
          <a:p>
            <a:pPr marL="342900" indent="-342900" algn="just">
              <a:buFont typeface="Arial" panose="020B0604020202020204" pitchFamily="34" charset="0"/>
              <a:buChar char="•"/>
            </a:pPr>
            <a:r>
              <a:rPr lang="ru-RU" b="1" dirty="0">
                <a:solidFill>
                  <a:srgbClr val="FF0000"/>
                </a:solidFill>
              </a:rPr>
              <a:t>Мы не можем получить продукции больше, чем позволяют энерговооружённость сферы производства общества и коэффициенты полезного использования энергии в технологиях и организации производства и сбыта.</a:t>
            </a:r>
          </a:p>
          <a:p>
            <a:pPr marL="342900" indent="-342900" algn="just">
              <a:buFont typeface="Arial" panose="020B0604020202020204" pitchFamily="34" charset="0"/>
              <a:buChar char="•"/>
            </a:pPr>
            <a:r>
              <a:rPr lang="ru-RU" b="1" dirty="0"/>
              <a:t>Во все эпохи, во всех культурах, платёжной единице всегда свойственен энергетический стандарт обеспеченности, выражающий в экономике </a:t>
            </a:r>
            <a:r>
              <a:rPr lang="ru-RU" b="1" dirty="0">
                <a:solidFill>
                  <a:srgbClr val="FF0000"/>
                </a:solidFill>
              </a:rPr>
              <a:t>общефизический закон сохранения энергии: его не обойти и не отменить…</a:t>
            </a:r>
          </a:p>
        </p:txBody>
      </p:sp>
    </p:spTree>
    <p:extLst>
      <p:ext uri="{BB962C8B-B14F-4D97-AF65-F5344CB8AC3E}">
        <p14:creationId xmlns:p14="http://schemas.microsoft.com/office/powerpoint/2010/main" val="3894114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99992" y="620688"/>
            <a:ext cx="4644008" cy="6289542"/>
          </a:xfrm>
          <a:prstGeom prst="rect">
            <a:avLst/>
          </a:prstGeom>
          <a:solidFill>
            <a:schemeClr val="bg2"/>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2171700" lvl="4" indent="-342900" algn="just">
              <a:lnSpc>
                <a:spcPts val="2200"/>
              </a:lnSpc>
              <a:buFont typeface="Arial" panose="020B0604020202020204" pitchFamily="34" charset="0"/>
              <a:buChar char="•"/>
            </a:pPr>
            <a:r>
              <a:rPr lang="ru-RU" sz="1700" dirty="0"/>
              <a:t>При имеющейся товарной массе объём средств платежа, находящихся в обороте, задаёт «уровень цен».</a:t>
            </a:r>
          </a:p>
          <a:p>
            <a:pPr marL="342900" indent="-342900" algn="just">
              <a:lnSpc>
                <a:spcPts val="2200"/>
              </a:lnSpc>
              <a:buFont typeface="Arial" panose="020B0604020202020204" pitchFamily="34" charset="0"/>
              <a:buChar char="•"/>
            </a:pPr>
            <a:r>
              <a:rPr lang="ru-RU" sz="1700" dirty="0"/>
              <a:t>Эмиссия и изъятие из оборота средств платежа изменяют энергетический стандарт обеспеченности платёжной единицы в ту либо иную сторону, и потому </a:t>
            </a:r>
            <a:r>
              <a:rPr lang="ru-RU" sz="1700" dirty="0" err="1"/>
              <a:t>энергостандарт</a:t>
            </a:r>
            <a:r>
              <a:rPr lang="ru-RU" sz="1700" dirty="0"/>
              <a:t> обеспеченности тоже связан с уровнем цен;</a:t>
            </a:r>
          </a:p>
          <a:p>
            <a:pPr marL="342900" indent="-342900" algn="just">
              <a:lnSpc>
                <a:spcPts val="2200"/>
              </a:lnSpc>
              <a:buFont typeface="Arial" panose="020B0604020202020204" pitchFamily="34" charset="0"/>
              <a:buChar char="•"/>
            </a:pPr>
            <a:r>
              <a:rPr lang="ru-RU" sz="1700" dirty="0"/>
              <a:t>При </a:t>
            </a:r>
            <a:r>
              <a:rPr lang="ru-RU" sz="1700" dirty="0" err="1"/>
              <a:t>сверхкритически</a:t>
            </a:r>
            <a:r>
              <a:rPr lang="ru-RU" sz="1700" dirty="0"/>
              <a:t> быстрых изменениях энергетического стандарта – в отраслях возникают диспропорции между: 1) их производственными мощностями как таковыми и 2) покупательной способностью их оборотных средств;</a:t>
            </a:r>
          </a:p>
          <a:p>
            <a:pPr marL="342900" indent="-342900" algn="just">
              <a:lnSpc>
                <a:spcPts val="2200"/>
              </a:lnSpc>
              <a:buFont typeface="Arial" panose="020B0604020202020204" pitchFamily="34" charset="0"/>
              <a:buChar char="•"/>
            </a:pPr>
            <a:r>
              <a:rPr lang="ru-RU" sz="1700" dirty="0"/>
              <a:t>Под воздействием нарастания таких диспропорций деградирует и разрушается большинство хозяйственных связей, что ведёт к краху предприятий и падению производства во всех отраслях.</a:t>
            </a:r>
            <a:r>
              <a:rPr lang="ru-RU" dirty="0"/>
              <a:t> </a:t>
            </a:r>
          </a:p>
        </p:txBody>
      </p:sp>
      <p:pic>
        <p:nvPicPr>
          <p:cNvPr id="3" name="Содержимое 4" descr="Таблица МОБ.jpg"/>
          <p:cNvPicPr>
            <a:picLocks noChangeAspect="1"/>
          </p:cNvPicPr>
          <p:nvPr/>
        </p:nvPicPr>
        <p:blipFill>
          <a:blip r:embed="rId2"/>
          <a:stretch>
            <a:fillRect/>
          </a:stretch>
        </p:blipFill>
        <p:spPr>
          <a:xfrm>
            <a:off x="0" y="585373"/>
            <a:ext cx="4499992" cy="6300011"/>
          </a:xfrm>
          <a:prstGeom prst="rect">
            <a:avLst/>
          </a:prstGeom>
        </p:spPr>
      </p:pic>
      <p:sp>
        <p:nvSpPr>
          <p:cNvPr id="2" name="TextBox 1"/>
          <p:cNvSpPr txBox="1"/>
          <p:nvPr/>
        </p:nvSpPr>
        <p:spPr>
          <a:xfrm>
            <a:off x="0" y="-27384"/>
            <a:ext cx="9144000" cy="707886"/>
          </a:xfrm>
          <a:prstGeom prst="rect">
            <a:avLst/>
          </a:prstGeom>
          <a:solidFill>
            <a:schemeClr val="bg1"/>
          </a:solidFill>
        </p:spPr>
        <p:txBody>
          <a:bodyPr wrap="square" rtlCol="0">
            <a:spAutoFit/>
          </a:bodyPr>
          <a:lstStyle/>
          <a:p>
            <a:pPr algn="just"/>
            <a:r>
              <a:rPr lang="ru-RU" sz="2000" b="1" dirty="0"/>
              <a:t>Энергетический стандарт обеспеченности должен стать главным контрольным параметром при осуществлении эмиссионной политики</a:t>
            </a:r>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1" y="914826"/>
            <a:ext cx="1822944" cy="1074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Группа 5"/>
          <p:cNvGrpSpPr/>
          <p:nvPr/>
        </p:nvGrpSpPr>
        <p:grpSpPr>
          <a:xfrm>
            <a:off x="2987824" y="5229200"/>
            <a:ext cx="1584176" cy="1473190"/>
            <a:chOff x="2915816" y="5301208"/>
            <a:chExt cx="1584176" cy="1473190"/>
          </a:xfrm>
        </p:grpSpPr>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7296" y="6165304"/>
              <a:ext cx="1116672" cy="60909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915816" y="5301208"/>
              <a:ext cx="1584176" cy="923330"/>
            </a:xfrm>
            <a:prstGeom prst="rect">
              <a:avLst/>
            </a:prstGeom>
            <a:noFill/>
          </p:spPr>
          <p:txBody>
            <a:bodyPr wrap="square" rtlCol="0">
              <a:spAutoFit/>
            </a:bodyPr>
            <a:lstStyle/>
            <a:p>
              <a:pPr algn="ctr"/>
              <a:r>
                <a:rPr lang="ru-RU" dirty="0">
                  <a:solidFill>
                    <a:srgbClr val="FF0000"/>
                  </a:solidFill>
                </a:rPr>
                <a:t>Основное балансовое соотношение:</a:t>
              </a:r>
            </a:p>
          </p:txBody>
        </p:sp>
      </p:grpSp>
    </p:spTree>
    <p:extLst>
      <p:ext uri="{BB962C8B-B14F-4D97-AF65-F5344CB8AC3E}">
        <p14:creationId xmlns:p14="http://schemas.microsoft.com/office/powerpoint/2010/main" val="13239471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6555641"/>
          </a:xfrm>
          <a:prstGeom prst="rect">
            <a:avLst/>
          </a:prstGeom>
          <a:solidFill>
            <a:schemeClr val="bg1"/>
          </a:solidFill>
        </p:spPr>
        <p:txBody>
          <a:bodyPr wrap="square" rtlCol="0">
            <a:spAutoFit/>
          </a:bodyPr>
          <a:lstStyle/>
          <a:p>
            <a:pPr algn="just"/>
            <a:r>
              <a:rPr lang="ru-RU" sz="2000" b="1" dirty="0"/>
              <a:t>Правила Г.Р. Кирхгофа для процессов переноса в сетях – одно из выражений общефизических законов сохранения массы, энергии и т.п.</a:t>
            </a:r>
          </a:p>
          <a:p>
            <a:pPr algn="just"/>
            <a:endParaRPr lang="ru-RU" sz="2000" b="1" dirty="0"/>
          </a:p>
          <a:p>
            <a:pPr algn="just"/>
            <a:r>
              <a:rPr lang="ru-RU" sz="2000" dirty="0"/>
              <a:t>Каждый узел сети, в которой осуществляется перенос некой «массы» между узлами, </a:t>
            </a:r>
            <a:r>
              <a:rPr lang="ru-RU" sz="2000" dirty="0">
                <a:solidFill>
                  <a:schemeClr val="accent2"/>
                </a:solidFill>
              </a:rPr>
              <a:t>на определённом интервале времени </a:t>
            </a:r>
            <a:r>
              <a:rPr lang="ru-RU" sz="2000" dirty="0"/>
              <a:t>характеризуется соотношением:</a:t>
            </a:r>
          </a:p>
          <a:p>
            <a:pPr marL="109728" indent="0" algn="just">
              <a:buNone/>
            </a:pPr>
            <a:r>
              <a:rPr lang="ru-RU" sz="2000" dirty="0">
                <a:solidFill>
                  <a:srgbClr val="FF0000"/>
                </a:solidFill>
              </a:rPr>
              <a:t>Сумма приходов – сумма расходов = сальдо + переходящий остаток, унаследованный от предшествующего интервала (т.е. накопления, имеющиеся на начало нового интервала времени).</a:t>
            </a:r>
          </a:p>
          <a:p>
            <a:pPr algn="just"/>
            <a:r>
              <a:rPr lang="ru-RU" sz="2000" dirty="0"/>
              <a:t>Сеть в целом характеризуется такого рода балансами обмена для всей совокупности входящих в неё узлов. </a:t>
            </a:r>
          </a:p>
          <a:p>
            <a:endParaRPr lang="ru-RU" sz="2000" dirty="0"/>
          </a:p>
          <a:p>
            <a:pPr marL="342900" indent="-342900" algn="just">
              <a:buFont typeface="Arial" panose="020B0604020202020204" pitchFamily="34" charset="0"/>
              <a:buChar char="•"/>
            </a:pPr>
            <a:r>
              <a:rPr lang="ru-RU" sz="2000" dirty="0">
                <a:sym typeface="Wingdings"/>
              </a:rPr>
              <a:t>Бухгалтерский учёт на предприятии – реализация правил Г.Р. Кирхгофа в пределах системы счетов предприятия, заданных Планом счетов бухгалтер-</a:t>
            </a:r>
            <a:r>
              <a:rPr lang="ru-RU" sz="2000" dirty="0" err="1">
                <a:sym typeface="Wingdings"/>
              </a:rPr>
              <a:t>ского</a:t>
            </a:r>
            <a:r>
              <a:rPr lang="ru-RU" sz="2000" dirty="0">
                <a:sym typeface="Wingdings"/>
              </a:rPr>
              <a:t> учёта, через некоторые из которых осуществляется обмен предприятия денежной массой с внешними «финансовыми лицами».</a:t>
            </a:r>
          </a:p>
          <a:p>
            <a:pPr marL="342900" indent="-342900" algn="just">
              <a:buFont typeface="Arial" panose="020B0604020202020204" pitchFamily="34" charset="0"/>
              <a:buChar char="•"/>
            </a:pPr>
            <a:r>
              <a:rPr lang="ru-RU" sz="2000" dirty="0">
                <a:sym typeface="Wingdings"/>
              </a:rPr>
              <a:t>А реализация правил Кирхгофа в отношении всего множества предприятий, образующих многоотраслевую производственно-потребительскую систему государства, что может показать? – </a:t>
            </a:r>
            <a:r>
              <a:rPr lang="ru-RU" sz="2000" dirty="0">
                <a:solidFill>
                  <a:srgbClr val="FF0000"/>
                </a:solidFill>
                <a:sym typeface="Wingdings"/>
              </a:rPr>
              <a:t>Это никого из экономистов-теоретиков и практиков не интересует, хотя такой подход может дать много чего полезного для организации самоуправления многоотраслевой производственно-потребительской системы государства.</a:t>
            </a:r>
          </a:p>
        </p:txBody>
      </p:sp>
    </p:spTree>
    <p:extLst>
      <p:ext uri="{BB962C8B-B14F-4D97-AF65-F5344CB8AC3E}">
        <p14:creationId xmlns:p14="http://schemas.microsoft.com/office/powerpoint/2010/main" val="2714284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32440" cy="404664"/>
          </a:xfrm>
          <a:solidFill>
            <a:srgbClr val="40706E"/>
          </a:solidFill>
          <a:ln>
            <a:noFill/>
          </a:ln>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ru-RU" sz="2400" dirty="0">
                <a:latin typeface="+mj-lt"/>
              </a:rPr>
              <a:t>Правила Г.Р. Кирхгофа в анализе денежного обращения</a:t>
            </a:r>
          </a:p>
        </p:txBody>
      </p:sp>
      <p:pic>
        <p:nvPicPr>
          <p:cNvPr id="1026" name="Picture 2" descr="Кирхгоф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32" y="836711"/>
            <a:ext cx="6624000" cy="4179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0" y="5085184"/>
            <a:ext cx="9144000" cy="1754326"/>
          </a:xfrm>
          <a:prstGeom prst="rect">
            <a:avLst/>
          </a:prstGeom>
          <a:noFill/>
        </p:spPr>
        <p:txBody>
          <a:bodyPr wrap="square" rtlCol="0">
            <a:spAutoFit/>
          </a:bodyPr>
          <a:lstStyle/>
          <a:p>
            <a:pPr algn="just"/>
            <a:r>
              <a:rPr lang="ru-RU" dirty="0"/>
              <a:t>Можно построить схему денежного обращения и на основе правил Г.Р. Кирхгофа понять, что, допуская кредитование под процент в своей экономике, государство утрачивает финансово-экономический суверенитет вследствие того, что: 1) в кредитно-финансовой системе количество денег всегда </a:t>
            </a:r>
            <a:r>
              <a:rPr lang="en-US" dirty="0"/>
              <a:t>100</a:t>
            </a:r>
            <a:r>
              <a:rPr lang="ru-RU" dirty="0"/>
              <a:t> </a:t>
            </a:r>
            <a:r>
              <a:rPr lang="en-US" dirty="0"/>
              <a:t>%</a:t>
            </a:r>
            <a:r>
              <a:rPr lang="ru-RU" dirty="0"/>
              <a:t>; 2) под воздействием ссудного процента они необратимо перетекают в собственность </a:t>
            </a:r>
            <a:r>
              <a:rPr lang="ru-RU" b="1" dirty="0"/>
              <a:t>транснациональной</a:t>
            </a:r>
            <a:r>
              <a:rPr lang="ru-RU" dirty="0"/>
              <a:t> </a:t>
            </a:r>
            <a:r>
              <a:rPr lang="ru-RU" b="1" dirty="0"/>
              <a:t>корпорации</a:t>
            </a:r>
            <a:r>
              <a:rPr lang="ru-RU" dirty="0"/>
              <a:t> </a:t>
            </a:r>
            <a:r>
              <a:rPr lang="ru-RU" b="1" dirty="0"/>
              <a:t>ростовщиков, узурпировавших </a:t>
            </a:r>
            <a:r>
              <a:rPr lang="ru-RU" b="1" dirty="0">
                <a:solidFill>
                  <a:srgbClr val="FF0000"/>
                </a:solidFill>
              </a:rPr>
              <a:t>банковское дело – счетоводство макроуровня.</a:t>
            </a:r>
          </a:p>
        </p:txBody>
      </p:sp>
      <p:sp>
        <p:nvSpPr>
          <p:cNvPr id="4" name="TextBox 3"/>
          <p:cNvSpPr txBox="1"/>
          <p:nvPr/>
        </p:nvSpPr>
        <p:spPr>
          <a:xfrm>
            <a:off x="6732240" y="980723"/>
            <a:ext cx="2483768" cy="4154984"/>
          </a:xfrm>
          <a:prstGeom prst="rect">
            <a:avLst/>
          </a:prstGeom>
          <a:noFill/>
        </p:spPr>
        <p:txBody>
          <a:bodyPr wrap="square" rtlCol="0">
            <a:spAutoFit/>
          </a:bodyPr>
          <a:lstStyle/>
          <a:p>
            <a:r>
              <a:rPr lang="ru-RU" sz="2200" dirty="0">
                <a:solidFill>
                  <a:srgbClr val="FF0000"/>
                </a:solidFill>
              </a:rPr>
              <a:t>Количество денег в кредитно-финансовой системе всегда 100 %. </a:t>
            </a:r>
          </a:p>
          <a:p>
            <a:endParaRPr lang="ru-RU" sz="2200" dirty="0">
              <a:solidFill>
                <a:srgbClr val="FF0000"/>
              </a:solidFill>
            </a:endParaRPr>
          </a:p>
          <a:p>
            <a:r>
              <a:rPr lang="ru-RU" sz="2200" dirty="0">
                <a:solidFill>
                  <a:srgbClr val="FF0000"/>
                </a:solidFill>
              </a:rPr>
              <a:t>Эти 100 % и их доли только выражаются в номиналах тех </a:t>
            </a:r>
            <a:br>
              <a:rPr lang="ru-RU" sz="2200" dirty="0">
                <a:solidFill>
                  <a:srgbClr val="FF0000"/>
                </a:solidFill>
              </a:rPr>
            </a:br>
            <a:r>
              <a:rPr lang="ru-RU" sz="2200" dirty="0">
                <a:solidFill>
                  <a:srgbClr val="FF0000"/>
                </a:solidFill>
              </a:rPr>
              <a:t>или иных денежных сумм.</a:t>
            </a:r>
          </a:p>
        </p:txBody>
      </p:sp>
      <p:sp>
        <p:nvSpPr>
          <p:cNvPr id="5" name="TextBox 4"/>
          <p:cNvSpPr txBox="1"/>
          <p:nvPr/>
        </p:nvSpPr>
        <p:spPr>
          <a:xfrm>
            <a:off x="29067" y="467380"/>
            <a:ext cx="6340704" cy="369332"/>
          </a:xfrm>
          <a:prstGeom prst="rect">
            <a:avLst/>
          </a:prstGeom>
          <a:noFill/>
        </p:spPr>
        <p:txBody>
          <a:bodyPr wrap="square" rtlCol="0">
            <a:spAutoFit/>
          </a:bodyPr>
          <a:lstStyle/>
          <a:p>
            <a:r>
              <a:rPr lang="ru-RU" dirty="0"/>
              <a:t>Схема денежного обращения без учёта налогообложения </a:t>
            </a:r>
          </a:p>
        </p:txBody>
      </p:sp>
    </p:spTree>
    <p:extLst>
      <p:ext uri="{BB962C8B-B14F-4D97-AF65-F5344CB8AC3E}">
        <p14:creationId xmlns:p14="http://schemas.microsoft.com/office/powerpoint/2010/main" val="2379596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7466146"/>
          </a:xfrm>
          <a:prstGeom prst="rect">
            <a:avLst/>
          </a:prstGeom>
          <a:solidFill>
            <a:schemeClr val="bg1"/>
          </a:solidFill>
        </p:spPr>
        <p:txBody>
          <a:bodyPr wrap="square" rtlCol="0">
            <a:spAutoFit/>
          </a:bodyPr>
          <a:lstStyle/>
          <a:p>
            <a:pPr marL="109728" indent="0" algn="just">
              <a:lnSpc>
                <a:spcPts val="2300"/>
              </a:lnSpc>
              <a:buNone/>
            </a:pPr>
            <a:r>
              <a:rPr lang="ru-RU" sz="2000" dirty="0"/>
              <a:t>Анализ денежного обращения в системе с единичной совокупной покупательной способностью, равной </a:t>
            </a:r>
            <a:r>
              <a:rPr lang="ru-RU" sz="2000" i="1" dirty="0">
                <a:ea typeface="Times New Roman"/>
              </a:rPr>
              <a:t>(</a:t>
            </a:r>
            <a:r>
              <a:rPr lang="en-US" sz="2000" i="1" dirty="0" err="1">
                <a:ea typeface="Times New Roman"/>
              </a:rPr>
              <a:t>S+K</a:t>
            </a:r>
            <a:r>
              <a:rPr lang="en-US" sz="2000" i="1" dirty="0">
                <a:ea typeface="Times New Roman"/>
              </a:rPr>
              <a:t>)/(</a:t>
            </a:r>
            <a:r>
              <a:rPr lang="en-US" sz="2000" i="1" dirty="0" err="1">
                <a:ea typeface="Times New Roman"/>
              </a:rPr>
              <a:t>S+K</a:t>
            </a:r>
            <a:r>
              <a:rPr lang="en-US" sz="2000" i="1" dirty="0">
                <a:ea typeface="Times New Roman"/>
              </a:rPr>
              <a:t>)≡1</a:t>
            </a:r>
            <a:r>
              <a:rPr lang="ru-RU" sz="2000" i="1" dirty="0">
                <a:ea typeface="Times New Roman"/>
              </a:rPr>
              <a:t>, </a:t>
            </a:r>
            <a:r>
              <a:rPr lang="ru-RU" sz="2000" dirty="0"/>
              <a:t>на основе правил Г.Р. Кирхгофа </a:t>
            </a:r>
            <a:r>
              <a:rPr lang="ru-RU" sz="2000" dirty="0">
                <a:ea typeface="Times New Roman"/>
              </a:rPr>
              <a:t>показывает, что кредитование под </a:t>
            </a:r>
            <a:r>
              <a:rPr lang="ru-RU" sz="2000" dirty="0"/>
              <a:t>процент — имеет следствиями</a:t>
            </a:r>
            <a:r>
              <a:rPr lang="ru-RU" sz="2000" dirty="0">
                <a:ea typeface="Times New Roman"/>
              </a:rPr>
              <a:t>:</a:t>
            </a:r>
          </a:p>
          <a:p>
            <a:pPr marL="342900" indent="-342900" algn="just">
              <a:lnSpc>
                <a:spcPts val="2300"/>
              </a:lnSpc>
              <a:buFont typeface="Arial" panose="020B0604020202020204" pitchFamily="34" charset="0"/>
              <a:buChar char="•"/>
            </a:pPr>
            <a:r>
              <a:rPr lang="ru-RU" sz="2000" dirty="0"/>
              <a:t>рост цен, поскольку обслуживание долга </a:t>
            </a:r>
            <a:r>
              <a:rPr lang="ru-RU" sz="2000" dirty="0" err="1"/>
              <a:t>бухгалтерски</a:t>
            </a:r>
            <a:r>
              <a:rPr lang="ru-RU" sz="2000" dirty="0"/>
              <a:t> относится на себестоимость продукции: т.е. ссудный процент — первичный генератор инфляции;</a:t>
            </a:r>
          </a:p>
          <a:p>
            <a:pPr marL="342900" indent="-342900" algn="just">
              <a:lnSpc>
                <a:spcPts val="2300"/>
              </a:lnSpc>
              <a:buFont typeface="Arial" panose="020B0604020202020204" pitchFamily="34" charset="0"/>
              <a:buChar char="•"/>
            </a:pPr>
            <a:r>
              <a:rPr lang="ru-RU" sz="2000" dirty="0"/>
              <a:t>дефицит покупательной способности в обществе вследствие её однонаправленной перекачки в корпорацию ростовщиков;</a:t>
            </a:r>
          </a:p>
          <a:p>
            <a:pPr marL="342900" indent="-342900" algn="just">
              <a:lnSpc>
                <a:spcPts val="2300"/>
              </a:lnSpc>
              <a:buFont typeface="Arial" panose="020B0604020202020204" pitchFamily="34" charset="0"/>
              <a:buChar char="•"/>
            </a:pPr>
            <a:r>
              <a:rPr lang="ru-RU" sz="2000" dirty="0" err="1"/>
              <a:t>подтормаживание</a:t>
            </a:r>
            <a:r>
              <a:rPr lang="ru-RU" sz="2000" dirty="0"/>
              <a:t> сбыта продукции и снижение объёмов инвестиций;</a:t>
            </a:r>
          </a:p>
          <a:p>
            <a:pPr marL="342900" indent="-342900" algn="just">
              <a:lnSpc>
                <a:spcPts val="2300"/>
              </a:lnSpc>
              <a:buFont typeface="Arial" panose="020B0604020202020204" pitchFamily="34" charset="0"/>
              <a:buChar char="•"/>
            </a:pPr>
            <a:r>
              <a:rPr lang="ru-RU" sz="2000" dirty="0"/>
              <a:t>деформацию платёжеспособного спроса и спектра инвестиций под интересы корпорации ростовщиков, что ведёт к утрате государством суверенитета;</a:t>
            </a:r>
          </a:p>
          <a:p>
            <a:pPr marL="342900" indent="-342900" algn="just">
              <a:lnSpc>
                <a:spcPts val="2300"/>
              </a:lnSpc>
              <a:buFont typeface="Arial" panose="020B0604020202020204" pitchFamily="34" charset="0"/>
              <a:buChar char="•"/>
            </a:pPr>
            <a:r>
              <a:rPr lang="ru-RU" sz="2000" dirty="0"/>
              <a:t>подтормаживание сбыта, если достигнет сверхкритического уровня, влечёт за собой деградацию производства вплоть до краха многоотраслевой производственно-потребительской системы государства, рост безработицы и её следствий в виде уголовной и политической преступности, что чревато крахом, если не государства, то его политической системы и последующими неурядицами в виде гражданской войны, интервенций и т.п. </a:t>
            </a:r>
          </a:p>
          <a:p>
            <a:pPr marL="342900" indent="-342900" algn="just">
              <a:lnSpc>
                <a:spcPts val="2300"/>
              </a:lnSpc>
              <a:buFont typeface="Arial" panose="020B0604020202020204" pitchFamily="34" charset="0"/>
              <a:buChar char="•"/>
            </a:pPr>
            <a:r>
              <a:rPr lang="ru-RU" sz="2000" dirty="0">
                <a:solidFill>
                  <a:srgbClr val="00B050"/>
                </a:solidFill>
              </a:rPr>
              <a:t>В номинальной кредитно-финансовой системе некоторые из этих следствий могут быть </a:t>
            </a:r>
            <a:r>
              <a:rPr lang="ru-RU" sz="2000" dirty="0">
                <a:solidFill>
                  <a:srgbClr val="FF0000"/>
                </a:solidFill>
              </a:rPr>
              <a:t>только отчасти </a:t>
            </a:r>
            <a:r>
              <a:rPr lang="ru-RU" sz="2000" dirty="0">
                <a:solidFill>
                  <a:srgbClr val="00B050"/>
                </a:solidFill>
              </a:rPr>
              <a:t>компенсированы дополнительной эмиссией.</a:t>
            </a:r>
          </a:p>
          <a:p>
            <a:pPr marL="109728" indent="0" algn="just">
              <a:lnSpc>
                <a:spcPts val="2300"/>
              </a:lnSpc>
              <a:buNone/>
            </a:pPr>
            <a:r>
              <a:rPr lang="ru-RU" sz="2000" b="1" dirty="0"/>
              <a:t>Соответственно</a:t>
            </a:r>
            <a:r>
              <a:rPr lang="ru-RU" sz="2000" dirty="0"/>
              <a:t>:</a:t>
            </a:r>
            <a:r>
              <a:rPr lang="ru-RU" sz="2000" dirty="0">
                <a:solidFill>
                  <a:srgbClr val="FF0000"/>
                </a:solidFill>
              </a:rPr>
              <a:t> СОЦИАЛЬНОЕ государство в целях обеспечения своего суверенитета ОБЯЗАНО построить систему беспроцентного кредитования физических и юридических лиц, отдав при этом предпочтение развитию реального сектора экономики, а не спекулятивного, паразитирующего на реальном и на обществе. </a:t>
            </a:r>
            <a:r>
              <a:rPr lang="ru-RU" sz="2000" dirty="0"/>
              <a:t>В противном случае государство служит МИРОВОЙ корпорации ростовщиков.</a:t>
            </a:r>
            <a:endParaRPr lang="ru-RU" sz="2000" b="1" dirty="0"/>
          </a:p>
        </p:txBody>
      </p:sp>
    </p:spTree>
    <p:extLst>
      <p:ext uri="{BB962C8B-B14F-4D97-AF65-F5344CB8AC3E}">
        <p14:creationId xmlns:p14="http://schemas.microsoft.com/office/powerpoint/2010/main" val="3384614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7171194"/>
          </a:xfrm>
          <a:prstGeom prst="rect">
            <a:avLst/>
          </a:prstGeom>
          <a:solidFill>
            <a:schemeClr val="bg1"/>
          </a:solidFill>
        </p:spPr>
        <p:txBody>
          <a:bodyPr wrap="square" rtlCol="0">
            <a:spAutoFit/>
          </a:bodyPr>
          <a:lstStyle/>
          <a:p>
            <a:pPr algn="just" hangingPunct="0">
              <a:lnSpc>
                <a:spcPts val="2300"/>
              </a:lnSpc>
            </a:pPr>
            <a:r>
              <a:rPr lang="ru-RU" sz="2000" dirty="0"/>
              <a:t>Если на основе правил Г.Р. Кирхгофа анализировать денежное обращение, сопровождающее в обществе продуктообмен, то для возникновения инфляции необходимы одно из следующих действий или их некоторое сочетание:</a:t>
            </a:r>
          </a:p>
          <a:p>
            <a:pPr marL="342900" lvl="0" indent="-342900" algn="just" hangingPunct="0">
              <a:lnSpc>
                <a:spcPts val="2300"/>
              </a:lnSpc>
              <a:buFont typeface="Arial" panose="020B0604020202020204" pitchFamily="34" charset="0"/>
              <a:buChar char="•"/>
            </a:pPr>
            <a:r>
              <a:rPr lang="ru-RU" sz="2000" dirty="0"/>
              <a:t>осуществлять эмиссию денежной массы более высокими темпами, чем растёт производство в реальном секторе, исчисляемое в неизменных ценах (ценах базового периода);</a:t>
            </a:r>
          </a:p>
          <a:p>
            <a:pPr marL="342900" lvl="0" indent="-342900" algn="just" hangingPunct="0">
              <a:lnSpc>
                <a:spcPts val="2300"/>
              </a:lnSpc>
              <a:buFont typeface="Arial" panose="020B0604020202020204" pitchFamily="34" charset="0"/>
              <a:buChar char="•"/>
            </a:pPr>
            <a:r>
              <a:rPr lang="ru-RU" sz="2000" dirty="0"/>
              <a:t>сократить производство до уровня ниже уровня прежнего платёжеспособного спроса, что повлечёт за собой больший или меньший избыток денежной массы в обращении и соответственно — рост цен;</a:t>
            </a:r>
          </a:p>
          <a:p>
            <a:pPr marL="342900" lvl="0" indent="-342900" algn="just" hangingPunct="0">
              <a:lnSpc>
                <a:spcPts val="2300"/>
              </a:lnSpc>
              <a:buFont typeface="Arial" panose="020B0604020202020204" pitchFamily="34" charset="0"/>
              <a:buChar char="•"/>
            </a:pPr>
            <a:r>
              <a:rPr lang="ru-RU" sz="2000" dirty="0"/>
              <a:t>стимулировать рост цен кредитованием под процент, что также ведёт к спаду производства по мере утраты обществом и предприятиями покупательной способности при ограничении эмиссии под предлогом «борьбы с инфляцией».</a:t>
            </a:r>
          </a:p>
          <a:p>
            <a:pPr algn="just" hangingPunct="0">
              <a:lnSpc>
                <a:spcPts val="2300"/>
              </a:lnSpc>
            </a:pPr>
            <a:r>
              <a:rPr lang="ru-RU" sz="2000" dirty="0">
                <a:solidFill>
                  <a:srgbClr val="FF0000"/>
                </a:solidFill>
              </a:rPr>
              <a:t>Кредитование под процент в качестве генератора инфляции — причём ПЕРВИЧНОГО генератора — никогда не рассматривается в учебниках экономической теории и никогда не обсуждается в публицистике. </a:t>
            </a:r>
          </a:p>
          <a:p>
            <a:pPr marL="109728" indent="0" algn="just">
              <a:lnSpc>
                <a:spcPts val="2300"/>
              </a:lnSpc>
              <a:buNone/>
            </a:pPr>
            <a:r>
              <a:rPr lang="ru-RU" sz="2000" dirty="0"/>
              <a:t>В таких условиях Центробанк РФ на протяжении более четверти века раскручивает в России инфляцию путём стимулирования роста цен ростовщичеством. А потом он же начинает с нею же </a:t>
            </a:r>
            <a:r>
              <a:rPr lang="ru-RU" sz="2000" dirty="0">
                <a:solidFill>
                  <a:srgbClr val="FF0000"/>
                </a:solidFill>
              </a:rPr>
              <a:t>как бы бороться</a:t>
            </a:r>
            <a:r>
              <a:rPr lang="ru-RU" sz="2000" dirty="0"/>
              <a:t>, ограничивая эмиссию (сдерживая рост денежной массы), что при непрестанно растущих ценах лишает реальный сектор экономики и население оборотных средств, и это влечёт за собой падение производства, а падение производства вызывает вторичную волную инфляции. Т.е. </a:t>
            </a:r>
            <a:r>
              <a:rPr lang="ru-RU" sz="2000" dirty="0">
                <a:solidFill>
                  <a:srgbClr val="FF0000"/>
                </a:solidFill>
              </a:rPr>
              <a:t>ЦБ целенаправленно осуществляет экономический геноцид населения и убивает реальный сектор экономики страны.</a:t>
            </a:r>
            <a:endParaRPr lang="ru-RU" sz="2000" b="1" dirty="0"/>
          </a:p>
        </p:txBody>
      </p:sp>
    </p:spTree>
    <p:extLst>
      <p:ext uri="{BB962C8B-B14F-4D97-AF65-F5344CB8AC3E}">
        <p14:creationId xmlns:p14="http://schemas.microsoft.com/office/powerpoint/2010/main" val="365617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7884368" cy="576064"/>
          </a:xfrm>
          <a:solidFill>
            <a:schemeClr val="bg1"/>
          </a:solidFill>
        </p:spPr>
        <p:txBody>
          <a:bodyPr>
            <a:normAutofit/>
          </a:bodyPr>
          <a:lstStyle/>
          <a:p>
            <a:r>
              <a:rPr lang="ru-RU" sz="2800" b="1" dirty="0"/>
              <a:t>Варианты эмиссионной политики</a:t>
            </a:r>
          </a:p>
        </p:txBody>
      </p:sp>
      <p:sp>
        <p:nvSpPr>
          <p:cNvPr id="3" name="Объект 2"/>
          <p:cNvSpPr>
            <a:spLocks noGrp="1"/>
          </p:cNvSpPr>
          <p:nvPr>
            <p:ph idx="1"/>
          </p:nvPr>
        </p:nvSpPr>
        <p:spPr>
          <a:xfrm>
            <a:off x="0" y="548680"/>
            <a:ext cx="9036496" cy="3744416"/>
          </a:xfrm>
        </p:spPr>
        <p:txBody>
          <a:bodyPr>
            <a:noAutofit/>
          </a:bodyPr>
          <a:lstStyle/>
          <a:p>
            <a:pPr marL="109728" indent="0" algn="just" hangingPunct="0">
              <a:buNone/>
            </a:pPr>
            <a:r>
              <a:rPr lang="ru-RU" sz="2200" dirty="0"/>
              <a:t>Под воздействием эмиссионной и кредитной политики стандарт </a:t>
            </a:r>
            <a:r>
              <a:rPr lang="ru-RU" sz="2200" dirty="0" err="1"/>
              <a:t>энергообеспеченности</a:t>
            </a:r>
            <a:r>
              <a:rPr lang="ru-RU" sz="2200" dirty="0"/>
              <a:t> платёжной единицы: </a:t>
            </a:r>
          </a:p>
          <a:p>
            <a:pPr marL="624078" lvl="0" indent="-514350" algn="just">
              <a:buFont typeface="+mj-lt"/>
              <a:buAutoNum type="arabicPeriod"/>
            </a:pPr>
            <a:r>
              <a:rPr lang="ru-RU" sz="2200" dirty="0"/>
              <a:t>Может оставаться практически неизменным. </a:t>
            </a:r>
          </a:p>
          <a:p>
            <a:pPr marL="624078" lvl="0" indent="-514350" algn="just">
              <a:buFont typeface="+mj-lt"/>
              <a:buAutoNum type="arabicPeriod"/>
            </a:pPr>
            <a:r>
              <a:rPr lang="ru-RU" sz="2200" dirty="0">
                <a:solidFill>
                  <a:srgbClr val="C00000"/>
                </a:solidFill>
              </a:rPr>
              <a:t>Может расти, и этому режиму функционирования кредитно-финансовой системы будет сопутствовать рост покупательной способности за счёт снижения уровня цен,</a:t>
            </a:r>
            <a:r>
              <a:rPr lang="ru-RU" sz="2200" b="1" dirty="0">
                <a:solidFill>
                  <a:srgbClr val="C00000"/>
                </a:solidFill>
              </a:rPr>
              <a:t> что осуществимо только 1) при последующем управлении макроэкономикой в соответствии с потребностями развития общества и 2) при отсутствии в системе ссудного процента, генерирующего рост цен.</a:t>
            </a:r>
          </a:p>
          <a:p>
            <a:pPr marL="624078" lvl="0" indent="-514350" algn="just">
              <a:buFont typeface="+mj-lt"/>
              <a:buAutoNum type="arabicPeriod"/>
            </a:pPr>
            <a:r>
              <a:rPr lang="ru-RU" sz="2200" dirty="0"/>
              <a:t>Может снижаться, и этому режиму функционирования кредитно-финансовой системы будет сопутствовать снижение покупательной способности за счёт роста уровня цен. </a:t>
            </a:r>
          </a:p>
        </p:txBody>
      </p:sp>
      <p:sp>
        <p:nvSpPr>
          <p:cNvPr id="4" name="TextBox 3"/>
          <p:cNvSpPr txBox="1"/>
          <p:nvPr/>
        </p:nvSpPr>
        <p:spPr>
          <a:xfrm>
            <a:off x="100004" y="4956264"/>
            <a:ext cx="8928992" cy="1785104"/>
          </a:xfrm>
          <a:prstGeom prst="rect">
            <a:avLst/>
          </a:prstGeom>
          <a:noFill/>
        </p:spPr>
        <p:txBody>
          <a:bodyPr wrap="square" rtlCol="0">
            <a:spAutoFit/>
          </a:bodyPr>
          <a:lstStyle/>
          <a:p>
            <a:pPr algn="just"/>
            <a:r>
              <a:rPr lang="ru-RU" sz="2200" dirty="0">
                <a:solidFill>
                  <a:srgbClr val="FF0000"/>
                </a:solidFill>
              </a:rPr>
              <a:t>Социально ориентированное государство обязано обеспечить второй вариант, соответствующий управленческой интерпретации прейскуранта как финансового выражения вектора ошибки самоуправления биосфер-но-социально-экономической системы, и обеспечивающий сплочение общества, поскольку в этом варианте растёт благосостояние всех.</a:t>
            </a:r>
          </a:p>
        </p:txBody>
      </p:sp>
    </p:spTree>
    <p:extLst>
      <p:ext uri="{BB962C8B-B14F-4D97-AF65-F5344CB8AC3E}">
        <p14:creationId xmlns:p14="http://schemas.microsoft.com/office/powerpoint/2010/main" val="29398213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357686" y="948690"/>
            <a:ext cx="4786314" cy="5909310"/>
          </a:xfrm>
          <a:prstGeom prst="rect">
            <a:avLst/>
          </a:prstGeom>
          <a:solidFill>
            <a:schemeClr val="bg2"/>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ru-RU" b="1" dirty="0"/>
              <a:t>№ 1</a:t>
            </a:r>
            <a:r>
              <a:rPr lang="ru-RU" dirty="0"/>
              <a:t> — </a:t>
            </a:r>
            <a:r>
              <a:rPr lang="ru-RU" b="1" dirty="0"/>
              <a:t>расходы на поддержание текущей деятельности предприятий отрасли</a:t>
            </a:r>
            <a:r>
              <a:rPr lang="ru-RU" dirty="0"/>
              <a:t>. Они включают в себя расходы на оплату </a:t>
            </a:r>
            <a:r>
              <a:rPr lang="ru-RU" dirty="0" err="1"/>
              <a:t>промежу</a:t>
            </a:r>
            <a:r>
              <a:rPr lang="ru-RU" dirty="0"/>
              <a:t>-точных продуктов, получаемых от </a:t>
            </a:r>
            <a:r>
              <a:rPr lang="ru-RU" dirty="0" err="1"/>
              <a:t>поставщи</a:t>
            </a:r>
            <a:r>
              <a:rPr lang="ru-RU" dirty="0"/>
              <a:t>-ков, и оплату труда персонала </a:t>
            </a:r>
            <a:r>
              <a:rPr lang="ru-RU" dirty="0">
                <a:solidFill>
                  <a:schemeClr val="tx2"/>
                </a:solidFill>
              </a:rPr>
              <a:t>(столбец блока «А» и элемент строки «зарплата» блока «В»)</a:t>
            </a:r>
            <a:r>
              <a:rPr lang="ru-RU" dirty="0"/>
              <a:t>.</a:t>
            </a:r>
          </a:p>
          <a:p>
            <a:r>
              <a:rPr lang="ru-RU" dirty="0">
                <a:solidFill>
                  <a:schemeClr val="tx2"/>
                </a:solidFill>
              </a:rPr>
              <a:t>Далее в составе столбца отрасли в блоке «В»:</a:t>
            </a:r>
          </a:p>
          <a:p>
            <a:r>
              <a:rPr lang="ru-RU" b="1" dirty="0"/>
              <a:t>№ 2</a:t>
            </a:r>
            <a:r>
              <a:rPr lang="ru-RU" dirty="0"/>
              <a:t> — </a:t>
            </a:r>
            <a:r>
              <a:rPr lang="ru-RU" b="1" dirty="0"/>
              <a:t>расходы на обеспечение функционирования предприятий в будущем</a:t>
            </a:r>
            <a:r>
              <a:rPr lang="ru-RU" dirty="0"/>
              <a:t>. </a:t>
            </a:r>
          </a:p>
          <a:p>
            <a:r>
              <a:rPr lang="ru-RU" b="1" dirty="0"/>
              <a:t>№ 3</a:t>
            </a:r>
            <a:r>
              <a:rPr lang="ru-RU" dirty="0"/>
              <a:t> — </a:t>
            </a:r>
            <a:r>
              <a:rPr lang="ru-RU" b="1" dirty="0"/>
              <a:t>расходы на обеспечение </a:t>
            </a:r>
            <a:br>
              <a:rPr lang="ru-RU" b="1" dirty="0"/>
            </a:br>
            <a:r>
              <a:rPr lang="ru-RU" b="1" dirty="0"/>
              <a:t>социальной ответственности бизнеса</a:t>
            </a:r>
            <a:r>
              <a:rPr lang="ru-RU" dirty="0"/>
              <a:t>. </a:t>
            </a:r>
          </a:p>
          <a:p>
            <a:r>
              <a:rPr lang="ru-RU" b="1" dirty="0"/>
              <a:t>№ 4</a:t>
            </a:r>
            <a:r>
              <a:rPr lang="ru-RU" dirty="0"/>
              <a:t> — </a:t>
            </a:r>
            <a:r>
              <a:rPr lang="ru-RU" b="1" dirty="0"/>
              <a:t>отчисления в разного рода страховые фонды </a:t>
            </a:r>
            <a:r>
              <a:rPr lang="ru-RU" dirty="0"/>
              <a:t>(предприятий и внешние).</a:t>
            </a:r>
          </a:p>
          <a:p>
            <a:r>
              <a:rPr lang="ru-RU" b="1" dirty="0"/>
              <a:t>№ 5</a:t>
            </a:r>
            <a:r>
              <a:rPr lang="ru-RU" dirty="0"/>
              <a:t> — </a:t>
            </a:r>
            <a:r>
              <a:rPr lang="ru-RU" b="1" dirty="0"/>
              <a:t>сальдо кредитного баланса</a:t>
            </a:r>
            <a:r>
              <a:rPr lang="ru-RU" dirty="0"/>
              <a:t>.</a:t>
            </a:r>
          </a:p>
          <a:p>
            <a:r>
              <a:rPr lang="ru-RU" b="1" dirty="0"/>
              <a:t>№ 6 </a:t>
            </a:r>
            <a:r>
              <a:rPr lang="ru-RU" dirty="0"/>
              <a:t>— </a:t>
            </a:r>
            <a:r>
              <a:rPr lang="ru-RU" b="1" dirty="0"/>
              <a:t>предпринимательский доход</a:t>
            </a:r>
            <a:r>
              <a:rPr lang="ru-RU" dirty="0"/>
              <a:t>.</a:t>
            </a:r>
          </a:p>
          <a:p>
            <a:r>
              <a:rPr lang="ru-RU" b="1" dirty="0"/>
              <a:t>№ 7 </a:t>
            </a:r>
            <a:r>
              <a:rPr lang="ru-RU" dirty="0"/>
              <a:t>— </a:t>
            </a:r>
            <a:r>
              <a:rPr lang="ru-RU" b="1" dirty="0"/>
              <a:t>нераспределённая прибыль</a:t>
            </a:r>
            <a:r>
              <a:rPr lang="ru-RU" dirty="0"/>
              <a:t>.</a:t>
            </a:r>
          </a:p>
          <a:p>
            <a:r>
              <a:rPr lang="ru-RU" b="1" dirty="0"/>
              <a:t>№ 8</a:t>
            </a:r>
            <a:r>
              <a:rPr lang="ru-RU" dirty="0"/>
              <a:t> — </a:t>
            </a:r>
            <a:r>
              <a:rPr lang="ru-RU" b="1" dirty="0"/>
              <a:t>сальдо налогов, дотаций, субсидий</a:t>
            </a:r>
            <a:r>
              <a:rPr lang="ru-RU" dirty="0"/>
              <a:t>.</a:t>
            </a:r>
            <a:r>
              <a:rPr lang="ru-RU" b="1" dirty="0"/>
              <a:t> </a:t>
            </a:r>
            <a:r>
              <a:rPr lang="ru-RU" dirty="0"/>
              <a:t>Сюда входят как </a:t>
            </a:r>
            <a:r>
              <a:rPr lang="ru-RU" dirty="0" err="1"/>
              <a:t>внутриконцерновые</a:t>
            </a:r>
            <a:r>
              <a:rPr lang="ru-RU" dirty="0"/>
              <a:t>, так и общегосударственные налоги, дотации, субсидии, </a:t>
            </a:r>
            <a:r>
              <a:rPr lang="ru-RU" dirty="0" err="1"/>
              <a:t>алгоритмика</a:t>
            </a:r>
            <a:r>
              <a:rPr lang="ru-RU" dirty="0"/>
              <a:t> выплат которых задаётся законодательно.</a:t>
            </a:r>
          </a:p>
        </p:txBody>
      </p:sp>
      <p:pic>
        <p:nvPicPr>
          <p:cNvPr id="5" name="Содержимое 4" descr="Таблица МОБ.jpg"/>
          <p:cNvPicPr>
            <a:picLocks noGrp="1" noChangeAspect="1"/>
          </p:cNvPicPr>
          <p:nvPr>
            <p:ph idx="1"/>
          </p:nvPr>
        </p:nvPicPr>
        <p:blipFill>
          <a:blip r:embed="rId2"/>
          <a:stretch>
            <a:fillRect/>
          </a:stretch>
        </p:blipFill>
        <p:spPr>
          <a:xfrm>
            <a:off x="0" y="857232"/>
            <a:ext cx="4286248" cy="6000768"/>
          </a:xfrm>
        </p:spPr>
      </p:pic>
      <p:sp>
        <p:nvSpPr>
          <p:cNvPr id="6" name="TextBox 5"/>
          <p:cNvSpPr txBox="1"/>
          <p:nvPr/>
        </p:nvSpPr>
        <p:spPr>
          <a:xfrm>
            <a:off x="2143108" y="642918"/>
            <a:ext cx="45719" cy="369332"/>
          </a:xfrm>
          <a:prstGeom prst="rect">
            <a:avLst/>
          </a:prstGeom>
          <a:noFill/>
        </p:spPr>
        <p:txBody>
          <a:bodyPr wrap="square" rtlCol="0">
            <a:spAutoFit/>
          </a:bodyPr>
          <a:lstStyle/>
          <a:p>
            <a:endParaRPr lang="ru-RU" dirty="0"/>
          </a:p>
        </p:txBody>
      </p:sp>
      <p:sp>
        <p:nvSpPr>
          <p:cNvPr id="2" name="Заголовок 1"/>
          <p:cNvSpPr>
            <a:spLocks noGrp="1"/>
          </p:cNvSpPr>
          <p:nvPr>
            <p:ph type="title"/>
          </p:nvPr>
        </p:nvSpPr>
        <p:spPr>
          <a:xfrm>
            <a:off x="0" y="0"/>
            <a:ext cx="8604448" cy="928670"/>
          </a:xfrm>
          <a:solidFill>
            <a:srgbClr val="40706E"/>
          </a:solidFill>
          <a:ln>
            <a:noFill/>
          </a:ln>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a:lnSpc>
                <a:spcPts val="2600"/>
              </a:lnSpc>
            </a:pPr>
            <a:r>
              <a:rPr lang="ru-RU" sz="2000" dirty="0">
                <a:latin typeface="+mj-lt"/>
              </a:rPr>
              <a:t>Межотраслевые балансы и общественно необходимая </a:t>
            </a:r>
            <a:br>
              <a:rPr lang="ru-RU" sz="2000" dirty="0">
                <a:latin typeface="+mj-lt"/>
              </a:rPr>
            </a:br>
            <a:r>
              <a:rPr lang="ru-RU" sz="2000" dirty="0">
                <a:latin typeface="+mj-lt"/>
              </a:rPr>
              <a:t>структура </a:t>
            </a:r>
            <a:r>
              <a:rPr lang="ru-RU" sz="2000" i="1" dirty="0">
                <a:latin typeface="+mj-lt"/>
              </a:rPr>
              <a:t>функционально обусловленных расходов (ФОР) предприятий</a:t>
            </a:r>
          </a:p>
        </p:txBody>
      </p:sp>
      <p:grpSp>
        <p:nvGrpSpPr>
          <p:cNvPr id="8" name="Группа 7"/>
          <p:cNvGrpSpPr/>
          <p:nvPr/>
        </p:nvGrpSpPr>
        <p:grpSpPr>
          <a:xfrm>
            <a:off x="2857078" y="5229200"/>
            <a:ext cx="1584176" cy="1473190"/>
            <a:chOff x="2915816" y="5301208"/>
            <a:chExt cx="1584176" cy="1473190"/>
          </a:xfrm>
        </p:grpSpPr>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7296" y="6165304"/>
              <a:ext cx="1116672" cy="60909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915816" y="5301208"/>
              <a:ext cx="1584176" cy="923330"/>
            </a:xfrm>
            <a:prstGeom prst="rect">
              <a:avLst/>
            </a:prstGeom>
            <a:noFill/>
          </p:spPr>
          <p:txBody>
            <a:bodyPr wrap="square" rtlCol="0">
              <a:spAutoFit/>
            </a:bodyPr>
            <a:lstStyle/>
            <a:p>
              <a:pPr algn="ctr"/>
              <a:r>
                <a:rPr lang="ru-RU" dirty="0">
                  <a:solidFill>
                    <a:srgbClr val="FF0000"/>
                  </a:solidFill>
                </a:rPr>
                <a:t>Основное балансовое соотношение:</a:t>
              </a:r>
            </a:p>
          </p:txBody>
        </p:sp>
      </p:grpSp>
    </p:spTree>
    <p:extLst>
      <p:ext uri="{BB962C8B-B14F-4D97-AF65-F5344CB8AC3E}">
        <p14:creationId xmlns:p14="http://schemas.microsoft.com/office/powerpoint/2010/main" val="1372830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8532440" cy="914161"/>
          </a:xfrm>
          <a:solidFill>
            <a:srgbClr val="40706E"/>
          </a:solidFill>
          <a:ln>
            <a:noFill/>
          </a:ln>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algn="l"/>
            <a:r>
              <a:rPr lang="ru-RU" sz="2000" dirty="0">
                <a:latin typeface="+mj-lt"/>
              </a:rPr>
              <a:t>План счетов бухгалтерского учёта и нормативы отчислений — </a:t>
            </a:r>
            <a:br>
              <a:rPr lang="ru-RU" sz="2000" dirty="0">
                <a:latin typeface="+mj-lt"/>
              </a:rPr>
            </a:br>
            <a:r>
              <a:rPr lang="ru-RU" sz="2000" dirty="0">
                <a:latin typeface="+mj-lt"/>
              </a:rPr>
              <a:t>инструмент управления «финансовым климатом»</a:t>
            </a:r>
          </a:p>
        </p:txBody>
      </p:sp>
      <p:sp>
        <p:nvSpPr>
          <p:cNvPr id="7"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70" name="Picture 2" descr="Ри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631" y="764704"/>
            <a:ext cx="8635055" cy="611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4254058240"/>
              </p:ext>
            </p:extLst>
          </p:nvPr>
        </p:nvGraphicFramePr>
        <p:xfrm>
          <a:off x="611560" y="836712"/>
          <a:ext cx="4680520" cy="813218"/>
        </p:xfrm>
        <a:graphic>
          <a:graphicData uri="http://schemas.openxmlformats.org/presentationml/2006/ole">
            <mc:AlternateContent xmlns:mc="http://schemas.openxmlformats.org/markup-compatibility/2006">
              <mc:Choice xmlns:v="urn:schemas-microsoft-com:vml" Requires="v">
                <p:oleObj spid="_x0000_s5282" name="Формула" r:id="rId4" imgW="2463800" imgH="431800" progId="Equation.3">
                  <p:embed/>
                </p:oleObj>
              </mc:Choice>
              <mc:Fallback>
                <p:oleObj name="Формула" r:id="rId4" imgW="24638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836712"/>
                        <a:ext cx="4680520" cy="813218"/>
                      </a:xfrm>
                      <a:prstGeom prst="rect">
                        <a:avLst/>
                      </a:prstGeom>
                      <a:noFill/>
                    </p:spPr>
                  </p:pic>
                </p:oleObj>
              </mc:Fallback>
            </mc:AlternateContent>
          </a:graphicData>
        </a:graphic>
      </p:graphicFrame>
      <p:sp>
        <p:nvSpPr>
          <p:cNvPr id="9" name="TextBox 8"/>
          <p:cNvSpPr txBox="1"/>
          <p:nvPr/>
        </p:nvSpPr>
        <p:spPr>
          <a:xfrm>
            <a:off x="6516216" y="404664"/>
            <a:ext cx="2627785" cy="369331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ru-RU" i="1" dirty="0"/>
              <a:t>ФОР</a:t>
            </a:r>
            <a:r>
              <a:rPr lang="ru-RU" dirty="0"/>
              <a:t> – функционально обусловленные расходы отраслей (предприятий).</a:t>
            </a:r>
          </a:p>
          <a:p>
            <a:r>
              <a:rPr lang="ru-RU" i="1" dirty="0" err="1"/>
              <a:t>ФОУР</a:t>
            </a:r>
            <a:r>
              <a:rPr lang="ru-RU" dirty="0"/>
              <a:t> – функционально обусловленные уровни расходов отраслей (предприятий).</a:t>
            </a:r>
          </a:p>
          <a:p>
            <a:r>
              <a:rPr lang="ru-RU" b="1" dirty="0">
                <a:solidFill>
                  <a:schemeClr val="tx2">
                    <a:lumMod val="75000"/>
                  </a:schemeClr>
                </a:solidFill>
              </a:rPr>
              <a:t>План счетов бухучёта для предприятий и ал-</a:t>
            </a:r>
            <a:r>
              <a:rPr lang="ru-RU" b="1" dirty="0" err="1">
                <a:solidFill>
                  <a:schemeClr val="tx2">
                    <a:lumMod val="75000"/>
                  </a:schemeClr>
                </a:solidFill>
              </a:rPr>
              <a:t>горитмика</a:t>
            </a:r>
            <a:r>
              <a:rPr lang="ru-RU" b="1" dirty="0">
                <a:solidFill>
                  <a:schemeClr val="tx2">
                    <a:lumMod val="75000"/>
                  </a:schemeClr>
                </a:solidFill>
              </a:rPr>
              <a:t> начислений ФОР задают характер экономики общества и качество его жизни.</a:t>
            </a:r>
          </a:p>
        </p:txBody>
      </p:sp>
      <p:sp>
        <p:nvSpPr>
          <p:cNvPr id="4" name="TextBox 3"/>
          <p:cNvSpPr txBox="1"/>
          <p:nvPr/>
        </p:nvSpPr>
        <p:spPr>
          <a:xfrm>
            <a:off x="6516216" y="4037008"/>
            <a:ext cx="2627784" cy="2846292"/>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a:lnSpc>
                <a:spcPts val="2300"/>
              </a:lnSpc>
            </a:pPr>
            <a:r>
              <a:rPr lang="ru-RU" dirty="0">
                <a:solidFill>
                  <a:schemeClr val="tx1"/>
                </a:solidFill>
              </a:rPr>
              <a:t>Рынок необходимо настраивать на работу в русле Государственного плана биосферно-</a:t>
            </a:r>
            <a:r>
              <a:rPr lang="ru-RU" dirty="0" err="1">
                <a:solidFill>
                  <a:schemeClr val="tx1"/>
                </a:solidFill>
              </a:rPr>
              <a:t>соци</a:t>
            </a:r>
            <a:r>
              <a:rPr lang="ru-RU" dirty="0">
                <a:solidFill>
                  <a:schemeClr val="tx1"/>
                </a:solidFill>
              </a:rPr>
              <a:t>-</a:t>
            </a:r>
            <a:r>
              <a:rPr lang="ru-RU" dirty="0" err="1">
                <a:solidFill>
                  <a:schemeClr val="tx1"/>
                </a:solidFill>
              </a:rPr>
              <a:t>ально</a:t>
            </a:r>
            <a:r>
              <a:rPr lang="ru-RU" dirty="0">
                <a:solidFill>
                  <a:schemeClr val="tx1"/>
                </a:solidFill>
              </a:rPr>
              <a:t>-экономического развития, задавая нормативы ФОР и </a:t>
            </a:r>
            <a:r>
              <a:rPr lang="ru-RU" dirty="0" err="1">
                <a:solidFill>
                  <a:schemeClr val="tx1"/>
                </a:solidFill>
              </a:rPr>
              <a:t>ФОУР</a:t>
            </a:r>
            <a:r>
              <a:rPr lang="ru-RU" dirty="0">
                <a:solidFill>
                  <a:schemeClr val="tx1"/>
                </a:solidFill>
              </a:rPr>
              <a:t>.</a:t>
            </a:r>
          </a:p>
          <a:p>
            <a:pPr>
              <a:lnSpc>
                <a:spcPts val="2300"/>
              </a:lnSpc>
            </a:pPr>
            <a:r>
              <a:rPr lang="ru-RU" dirty="0">
                <a:solidFill>
                  <a:srgbClr val="FF0000"/>
                </a:solidFill>
              </a:rPr>
              <a:t>Но этому нигде не учат… А давно пора.</a:t>
            </a:r>
          </a:p>
        </p:txBody>
      </p:sp>
    </p:spTree>
    <p:extLst>
      <p:ext uri="{BB962C8B-B14F-4D97-AF65-F5344CB8AC3E}">
        <p14:creationId xmlns:p14="http://schemas.microsoft.com/office/powerpoint/2010/main" val="11980766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5138"/>
            <a:ext cx="9144000" cy="4642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Объект 2"/>
          <p:cNvSpPr txBox="1">
            <a:spLocks/>
          </p:cNvSpPr>
          <p:nvPr/>
        </p:nvSpPr>
        <p:spPr>
          <a:xfrm>
            <a:off x="0" y="-27384"/>
            <a:ext cx="9144000" cy="830514"/>
          </a:xfrm>
          <a:prstGeom prst="rect">
            <a:avLst/>
          </a:prstGeom>
        </p:spPr>
        <p:style>
          <a:lnRef idx="0">
            <a:scrgbClr r="0" g="0" b="0"/>
          </a:lnRef>
          <a:fillRef idx="1001">
            <a:schemeClr val="lt2"/>
          </a:fillRef>
          <a:effectRef idx="0">
            <a:scrgbClr r="0" g="0" b="0"/>
          </a:effectRef>
          <a:fontRef idx="major"/>
        </p:style>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mj-ea"/>
                <a:cs typeface="+mj-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mj-ea"/>
                <a:cs typeface="+mj-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mj-ea"/>
                <a:cs typeface="+mj-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9pPr>
          </a:lstStyle>
          <a:p>
            <a:pPr marL="109728" indent="0">
              <a:lnSpc>
                <a:spcPts val="2200"/>
              </a:lnSpc>
              <a:buFont typeface="Arial" panose="020B0604020202020204" pitchFamily="34" charset="0"/>
              <a:buNone/>
            </a:pPr>
            <a:r>
              <a:rPr lang="ru-RU" sz="2000" dirty="0"/>
              <a:t>Уравнение равновесных цен и возможности его использования в задачах настройки рыночного механизма.</a:t>
            </a:r>
          </a:p>
        </p:txBody>
      </p:sp>
    </p:spTree>
    <p:extLst>
      <p:ext uri="{BB962C8B-B14F-4D97-AF65-F5344CB8AC3E}">
        <p14:creationId xmlns:p14="http://schemas.microsoft.com/office/powerpoint/2010/main" val="32015714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7135287"/>
          </a:xfrm>
          <a:prstGeom prst="rect">
            <a:avLst/>
          </a:prstGeom>
          <a:solidFill>
            <a:schemeClr val="bg1"/>
          </a:solidFill>
        </p:spPr>
        <p:txBody>
          <a:bodyPr wrap="square" rtlCol="0">
            <a:spAutoFit/>
          </a:bodyPr>
          <a:lstStyle/>
          <a:p>
            <a:pPr lvl="0">
              <a:lnSpc>
                <a:spcPts val="2200"/>
              </a:lnSpc>
            </a:pPr>
            <a:r>
              <a:rPr lang="ru-RU" sz="2000" dirty="0">
                <a:solidFill>
                  <a:prstClr val="black"/>
                </a:solidFill>
              </a:rPr>
              <a:t>В экономике, ориентированной на гарантированное удовлетворение потребностей общества и политики государства: </a:t>
            </a:r>
            <a:endParaRPr lang="ru-RU" sz="1100" dirty="0">
              <a:solidFill>
                <a:srgbClr val="C00000"/>
              </a:solidFill>
            </a:endParaRPr>
          </a:p>
          <a:p>
            <a:pPr marL="342900" lvl="3" indent="-342900" algn="just">
              <a:lnSpc>
                <a:spcPts val="1800"/>
              </a:lnSpc>
              <a:spcBef>
                <a:spcPct val="20000"/>
              </a:spcBef>
              <a:buFont typeface="Arial" panose="020B0604020202020204" pitchFamily="34" charset="0"/>
              <a:buChar char="•"/>
            </a:pPr>
            <a:r>
              <a:rPr lang="ru-RU" sz="1600" b="1" dirty="0">
                <a:solidFill>
                  <a:srgbClr val="C00000"/>
                </a:solidFill>
              </a:rPr>
              <a:t>Кредитно-финансовая система должна быть в собственности государства, а все, кто ею пользуются, должны иметь юридический статус её пользователей и соблюдать установленные государством правила пользования ею, поскольку ни одно частное предприятие не самодостаточно и вне устойчиво функционирующей макроэкономики ценностью не обладает.</a:t>
            </a:r>
          </a:p>
          <a:p>
            <a:pPr marL="2171700" lvl="7" indent="-342900" algn="just">
              <a:lnSpc>
                <a:spcPts val="1800"/>
              </a:lnSpc>
              <a:spcBef>
                <a:spcPct val="20000"/>
              </a:spcBef>
              <a:buFont typeface="Arial" panose="020B0604020202020204" pitchFamily="34" charset="0"/>
              <a:buChar char="•"/>
            </a:pPr>
            <a:r>
              <a:rPr lang="ru-RU" sz="1600" b="1" dirty="0">
                <a:solidFill>
                  <a:srgbClr val="008080"/>
                </a:solidFill>
              </a:rPr>
              <a:t>Государственно-управлен­чес­кое назначение механизма распределения налогов, дотаций, субсидий — поддерживать финансовую устойчивость отраслей и регионов </a:t>
            </a:r>
            <a:r>
              <a:rPr lang="ru-RU" sz="1600" b="1" dirty="0">
                <a:solidFill>
                  <a:prstClr val="black"/>
                </a:solidFill>
              </a:rPr>
              <a:t>в условиях </a:t>
            </a:r>
            <a:r>
              <a:rPr lang="ru-RU" sz="1600" b="1" i="1" dirty="0">
                <a:solidFill>
                  <a:prstClr val="black"/>
                </a:solidFill>
              </a:rPr>
              <a:t>неравномерного изменения ценовых пропорций в прейскуранте </a:t>
            </a:r>
            <a:r>
              <a:rPr lang="ru-RU" sz="1600" b="1" dirty="0">
                <a:solidFill>
                  <a:prstClr val="black"/>
                </a:solidFill>
              </a:rPr>
              <a:t>по мере роста объёмов производства и удовлетворения потребностей общества и государства (каждой отрасли свойственна своя зависимость </a:t>
            </a:r>
            <a:r>
              <a:rPr lang="ru-RU" sz="1600" b="1" i="1" dirty="0">
                <a:solidFill>
                  <a:prstClr val="black"/>
                </a:solidFill>
              </a:rPr>
              <a:t>«объём предложения производимых ею благ – цены» </a:t>
            </a:r>
            <a:r>
              <a:rPr lang="ru-RU" sz="1600" b="1" dirty="0">
                <a:solidFill>
                  <a:prstClr val="black"/>
                </a:solidFill>
              </a:rPr>
              <a:t>– см. рис. слева). Неравномерность изменения ценовых про-порций в процессе уменьшения прейскуранта – следствие 1) неравно-мерности развития отраслей и 2) воздействия на распределение покупательной способности по рынкам «пирамиды Маслоу».</a:t>
            </a:r>
            <a:endParaRPr lang="ru-RU" sz="1600" b="1" dirty="0">
              <a:solidFill>
                <a:srgbClr val="008080"/>
              </a:solidFill>
            </a:endParaRPr>
          </a:p>
          <a:p>
            <a:pPr marL="342900" lvl="0" indent="-342900" algn="just">
              <a:lnSpc>
                <a:spcPts val="1800"/>
              </a:lnSpc>
              <a:spcBef>
                <a:spcPct val="20000"/>
              </a:spcBef>
              <a:buFont typeface="Arial" panose="020B0604020202020204" pitchFamily="34" charset="0"/>
              <a:buChar char="•"/>
            </a:pPr>
            <a:r>
              <a:rPr lang="ru-RU" sz="1600" b="1" dirty="0">
                <a:solidFill>
                  <a:srgbClr val="008080"/>
                </a:solidFill>
              </a:rPr>
              <a:t>Налогово-дотационный механизм необходимо </a:t>
            </a:r>
            <a:r>
              <a:rPr lang="ru-RU" sz="1600" b="1" dirty="0">
                <a:solidFill>
                  <a:srgbClr val="C00000"/>
                </a:solidFill>
              </a:rPr>
              <a:t>регулярно</a:t>
            </a:r>
            <a:r>
              <a:rPr lang="ru-RU" sz="1600" b="1" dirty="0">
                <a:solidFill>
                  <a:srgbClr val="008080"/>
                </a:solidFill>
              </a:rPr>
              <a:t> настраивать на экономическое обеспечение задач политики социального государства, обеспечивая финансовую устойчивость отраслей и регионов, исходя из динамики цен и потребностей в продукции и природных благах. </a:t>
            </a:r>
          </a:p>
          <a:p>
            <a:pPr marL="342900" lvl="0" indent="-342900" algn="just">
              <a:lnSpc>
                <a:spcPts val="1800"/>
              </a:lnSpc>
              <a:spcBef>
                <a:spcPct val="20000"/>
              </a:spcBef>
              <a:buFont typeface="Arial" panose="020B0604020202020204" pitchFamily="34" charset="0"/>
              <a:buChar char="•"/>
            </a:pPr>
            <a:r>
              <a:rPr lang="ru-RU" sz="1600" b="1" dirty="0">
                <a:solidFill>
                  <a:srgbClr val="008080"/>
                </a:solidFill>
              </a:rPr>
              <a:t>Безусловный доход (разновидность субсидий), выплачиваемый всем гражданам, – одно из средств обнуления прейскуранта, наряду с фондами общественного потребления (</a:t>
            </a:r>
            <a:r>
              <a:rPr lang="ru-RU" sz="1600" b="1" dirty="0" err="1">
                <a:solidFill>
                  <a:srgbClr val="008080"/>
                </a:solidFill>
              </a:rPr>
              <a:t>ФОП</a:t>
            </a:r>
            <a:r>
              <a:rPr lang="ru-RU" sz="1600" b="1" dirty="0">
                <a:solidFill>
                  <a:srgbClr val="008080"/>
                </a:solidFill>
              </a:rPr>
              <a:t> – всё то, что государство находит возможным предоставлять гражданам бесплатно или на основе частичной оплаты).</a:t>
            </a:r>
          </a:p>
          <a:p>
            <a:pPr marL="342900" lvl="0" indent="-342900" algn="just">
              <a:lnSpc>
                <a:spcPts val="1800"/>
              </a:lnSpc>
              <a:spcBef>
                <a:spcPct val="20000"/>
              </a:spcBef>
              <a:buFont typeface="Arial" panose="020B0604020202020204" pitchFamily="34" charset="0"/>
              <a:buChar char="•"/>
            </a:pPr>
            <a:r>
              <a:rPr lang="ru-RU" sz="1600" b="1" dirty="0">
                <a:solidFill>
                  <a:srgbClr val="C00000"/>
                </a:solidFill>
              </a:rPr>
              <a:t>Для социальной ориентации экономики необходим Госплан, работающий на основе динамических балансовых моделей, Правительство должно быть ответственно за выполнение Государственного плана биосферно-социально-экономического развития, а Центробанк, Минфин должны быть влиты в состав Министерства экономического развития как функционально специализированные подразделения.</a:t>
            </a:r>
            <a:endParaRPr lang="ru-RU" sz="1600" b="1" dirty="0"/>
          </a:p>
        </p:txBody>
      </p:sp>
      <p:grpSp>
        <p:nvGrpSpPr>
          <p:cNvPr id="3" name="Группа 2"/>
          <p:cNvGrpSpPr>
            <a:grpSpLocks noChangeAspect="1"/>
          </p:cNvGrpSpPr>
          <p:nvPr/>
        </p:nvGrpSpPr>
        <p:grpSpPr>
          <a:xfrm>
            <a:off x="3" y="1628800"/>
            <a:ext cx="1910152" cy="2304256"/>
            <a:chOff x="274680" y="1988840"/>
            <a:chExt cx="4649207" cy="4961401"/>
          </a:xfrm>
        </p:grpSpPr>
        <p:pic>
          <p:nvPicPr>
            <p:cNvPr id="4" name="Picture 2" descr="Цена - спрос 2"/>
            <p:cNvPicPr>
              <a:picLocks noChangeAspect="1" noChangeArrowheads="1"/>
            </p:cNvPicPr>
            <p:nvPr/>
          </p:nvPicPr>
          <p:blipFill>
            <a:blip r:embed="rId2" cstate="print">
              <a:extLst>
                <a:ext uri="{28A0092B-C50C-407E-A947-70E740481C1C}">
                  <a14:useLocalDpi xmlns:a14="http://schemas.microsoft.com/office/drawing/2010/main" val="0"/>
                </a:ext>
              </a:extLst>
            </a:blip>
            <a:srcRect l="2972" t="3108" r="6937" b="9325"/>
            <a:stretch>
              <a:fillRect/>
            </a:stretch>
          </p:blipFill>
          <p:spPr bwMode="auto">
            <a:xfrm>
              <a:off x="274680" y="1988840"/>
              <a:ext cx="4649200" cy="431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176630" y="5949050"/>
              <a:ext cx="2747257" cy="1001191"/>
            </a:xfrm>
            <a:prstGeom prst="rect">
              <a:avLst/>
            </a:prstGeom>
            <a:solidFill>
              <a:srgbClr val="FFFFFF"/>
            </a:solidFill>
          </p:spPr>
          <p:txBody>
            <a:bodyPr wrap="square" rtlCol="0">
              <a:spAutoFit/>
            </a:bodyPr>
            <a:lstStyle/>
            <a:p>
              <a:pPr algn="r"/>
              <a:r>
                <a:rPr lang="ru-RU" sz="800" b="1" dirty="0">
                  <a:latin typeface="Times New Roman" panose="02020603050405020304" pitchFamily="18" charset="0"/>
                  <a:cs typeface="Times New Roman" panose="02020603050405020304" pitchFamily="18" charset="0"/>
                </a:rPr>
                <a:t>Объём предложения</a:t>
              </a:r>
            </a:p>
          </p:txBody>
        </p:sp>
      </p:grpSp>
    </p:spTree>
    <p:extLst>
      <p:ext uri="{BB962C8B-B14F-4D97-AF65-F5344CB8AC3E}">
        <p14:creationId xmlns:p14="http://schemas.microsoft.com/office/powerpoint/2010/main" val="25711713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9144000" cy="6120680"/>
          </a:xfrm>
        </p:spPr>
        <p:style>
          <a:lnRef idx="0">
            <a:scrgbClr r="0" g="0" b="0"/>
          </a:lnRef>
          <a:fillRef idx="1001">
            <a:schemeClr val="lt2"/>
          </a:fillRef>
          <a:effectRef idx="0">
            <a:scrgbClr r="0" g="0" b="0"/>
          </a:effectRef>
          <a:fontRef idx="major"/>
        </p:style>
        <p:txBody>
          <a:bodyPr>
            <a:noAutofit/>
          </a:bodyPr>
          <a:lstStyle/>
          <a:p>
            <a:pPr marL="109728" indent="0" algn="just">
              <a:lnSpc>
                <a:spcPts val="2200"/>
              </a:lnSpc>
              <a:buNone/>
            </a:pPr>
            <a:r>
              <a:rPr lang="ru-RU" sz="2000" dirty="0">
                <a:latin typeface="+mn-lt"/>
              </a:rPr>
              <a:t>Исходное балансовое уравнение                    позволяет ответить на вопрос: </a:t>
            </a:r>
            <a:r>
              <a:rPr lang="ru-RU" sz="2000" i="1" dirty="0">
                <a:latin typeface="+mn-lt"/>
              </a:rPr>
              <a:t>Какими должны быть валовые мощности отраслей (вектор </a:t>
            </a:r>
            <a:r>
              <a:rPr lang="ru-RU" sz="2000" b="1" i="1" dirty="0">
                <a:latin typeface="Times New Roman" panose="02020603050405020304" pitchFamily="18" charset="0"/>
                <a:cs typeface="Times New Roman" panose="02020603050405020304" pitchFamily="18" charset="0"/>
              </a:rPr>
              <a:t>х</a:t>
            </a:r>
            <a:r>
              <a:rPr lang="ru-RU" sz="2000" i="1" dirty="0">
                <a:latin typeface="+mn-lt"/>
              </a:rPr>
              <a:t>), позволяющие получить желаемый конечный продукт </a:t>
            </a:r>
            <a:r>
              <a:rPr lang="ru-RU" sz="2000" i="1" dirty="0"/>
              <a:t>(вектор </a:t>
            </a:r>
            <a:r>
              <a:rPr lang="en-US" sz="2000" b="1" i="1" dirty="0">
                <a:latin typeface="Times New Roman" panose="02020603050405020304" pitchFamily="18" charset="0"/>
                <a:cs typeface="Times New Roman" panose="02020603050405020304" pitchFamily="18" charset="0"/>
              </a:rPr>
              <a:t>f</a:t>
            </a:r>
            <a:r>
              <a:rPr lang="ru-RU" sz="2000" i="1" dirty="0"/>
              <a:t>)?</a:t>
            </a:r>
          </a:p>
          <a:p>
            <a:pPr marL="109728" indent="0" algn="just">
              <a:lnSpc>
                <a:spcPts val="2200"/>
              </a:lnSpc>
              <a:buNone/>
            </a:pPr>
            <a:r>
              <a:rPr lang="ru-RU" sz="2000" dirty="0"/>
              <a:t>Однако сами по себе балансовые модели любой сложности ничего не говорят о том, как осуществлять целеполагание, т.е. как задавать вектор </a:t>
            </a:r>
            <a:r>
              <a:rPr lang="en-US" sz="2000" b="1" i="1" dirty="0">
                <a:latin typeface="Times New Roman" panose="02020603050405020304" pitchFamily="18" charset="0"/>
                <a:cs typeface="Times New Roman" panose="02020603050405020304" pitchFamily="18" charset="0"/>
              </a:rPr>
              <a:t>f</a:t>
            </a:r>
            <a:r>
              <a:rPr lang="ru-RU" sz="2000" b="1" i="1" dirty="0">
                <a:latin typeface="Times New Roman" panose="02020603050405020304" pitchFamily="18" charset="0"/>
                <a:cs typeface="Times New Roman" panose="02020603050405020304" pitchFamily="18" charset="0"/>
              </a:rPr>
              <a:t> </a:t>
            </a:r>
            <a:r>
              <a:rPr lang="ru-RU" sz="2000" dirty="0"/>
              <a:t>?</a:t>
            </a:r>
          </a:p>
          <a:p>
            <a:pPr marL="452628" algn="just">
              <a:lnSpc>
                <a:spcPts val="2200"/>
              </a:lnSpc>
            </a:pPr>
            <a:r>
              <a:rPr lang="ru-RU" sz="2000" dirty="0"/>
              <a:t>Если признавать, что жизнь каждого человека, культурно своеобразных человеческих обществ и человечества в целом подчинена объективным закономерностями, то целеполагание в планировании развития экономики и экономического обеспечения жизни общества и политики государства должно осуществляться в соответствии с ними.</a:t>
            </a:r>
          </a:p>
          <a:p>
            <a:pPr marL="5976000" algn="just">
              <a:lnSpc>
                <a:spcPts val="2300"/>
              </a:lnSpc>
            </a:pPr>
            <a:r>
              <a:rPr lang="ru-RU" sz="1800" dirty="0">
                <a:latin typeface="+mn-lt"/>
              </a:rPr>
              <a:t>Не вдаваясь в содержание каждой из них, объективные закономерности, которым подчинена жизнь людей можно объединить в шесть групп, представленных на рисунке слева.</a:t>
            </a:r>
          </a:p>
          <a:p>
            <a:pPr marL="5976000" algn="just">
              <a:lnSpc>
                <a:spcPts val="2300"/>
              </a:lnSpc>
            </a:pPr>
            <a:r>
              <a:rPr lang="ru-RU" sz="1800" dirty="0">
                <a:latin typeface="+mn-lt"/>
              </a:rPr>
              <a:t>Это позволяет придать субъективизму целеполагания объективную основу.</a:t>
            </a:r>
          </a:p>
        </p:txBody>
      </p:sp>
      <p:sp>
        <p:nvSpPr>
          <p:cNvPr id="6" name="Заголовок 1"/>
          <p:cNvSpPr txBox="1">
            <a:spLocks/>
          </p:cNvSpPr>
          <p:nvPr/>
        </p:nvSpPr>
        <p:spPr>
          <a:xfrm>
            <a:off x="0" y="-72008"/>
            <a:ext cx="9144000" cy="9807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800" b="1" dirty="0"/>
              <a:t>Тема 5. Целеполагание в планировании развития экономики и экономического обеспечения жизни</a:t>
            </a:r>
            <a:endParaRPr lang="ru-RU" sz="2800"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891660"/>
            <a:ext cx="1296144" cy="305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E:\Мои рисунки\Рисунки для 28.02.2018\6  групи зак.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 y="3861049"/>
            <a:ext cx="5636820" cy="3024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5552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957392"/>
          </a:xfrm>
        </p:spPr>
        <p:style>
          <a:lnRef idx="0">
            <a:scrgbClr r="0" g="0" b="0"/>
          </a:lnRef>
          <a:fillRef idx="1001">
            <a:schemeClr val="lt2"/>
          </a:fillRef>
          <a:effectRef idx="0">
            <a:scrgbClr r="0" g="0" b="0"/>
          </a:effectRef>
          <a:fontRef idx="major"/>
        </p:style>
        <p:txBody>
          <a:bodyPr>
            <a:noAutofit/>
          </a:bodyPr>
          <a:lstStyle/>
          <a:p>
            <a:pPr marL="7020000" indent="0" algn="just">
              <a:lnSpc>
                <a:spcPts val="2100"/>
              </a:lnSpc>
              <a:buNone/>
            </a:pPr>
            <a:r>
              <a:rPr lang="ru-RU" sz="1800" dirty="0"/>
              <a:t>Выявление на этой основе статистических показателей и статистичес­кий анализ причинно-</a:t>
            </a:r>
            <a:r>
              <a:rPr lang="ru-RU" sz="1800" dirty="0" err="1"/>
              <a:t>следст</a:t>
            </a:r>
            <a:r>
              <a:rPr lang="ru-RU" sz="1800" dirty="0"/>
              <a:t>-</a:t>
            </a:r>
          </a:p>
          <a:p>
            <a:pPr marL="109728" indent="0" algn="just">
              <a:lnSpc>
                <a:spcPts val="2100"/>
              </a:lnSpc>
              <a:buNone/>
            </a:pPr>
            <a:r>
              <a:rPr lang="ru-RU" sz="1800" dirty="0"/>
              <a:t>венных связей в системе отношений, показанной на рисунке выше, позволяет объективно выявить всем и без того известные вредоносные факторы: алкоголь, прочие наркотики и яды, разрушающие организм и пси­хику; поло­вые извращения; профессиональный спорт; чрезмерность (равно: недостаточность либо избыточность) потребления самих по себе невред­ных продуктов и услуг, вследствие чего возникает вред их потребителю и (или) окружа­ющим, потомкам, биосфере; а также выявить фак­торы, ранее не осозна­ваемые в качестве вредоносных. Соответственно все потребности общества разделяются на два спектра (спектр = перечень потребностей и объёмы по каждой позиции перечня):</a:t>
            </a:r>
          </a:p>
          <a:p>
            <a:pPr marL="452628" algn="just">
              <a:lnSpc>
                <a:spcPts val="2100"/>
              </a:lnSpc>
            </a:pPr>
            <a:r>
              <a:rPr lang="ru-RU" sz="1800" dirty="0"/>
              <a:t>Демографически обусловленные потребности, удовлетворение которых бе­зопасно и необходимо для обеспечения устойчивости общественного развития в гармонии с Природой.</a:t>
            </a:r>
          </a:p>
          <a:p>
            <a:pPr marL="452628" algn="just">
              <a:lnSpc>
                <a:spcPts val="2100"/>
              </a:lnSpc>
            </a:pPr>
            <a:r>
              <a:rPr lang="ru-RU" sz="1800" dirty="0" err="1"/>
              <a:t>Деградационно</a:t>
            </a:r>
            <a:r>
              <a:rPr lang="ru-RU" sz="1800" dirty="0"/>
              <a:t>-паразитические потребности, удовлетворение которых наносит прямо или опосредованно вред как самим потребителям, так и окружающим, потомкам, биосфере.</a:t>
            </a:r>
          </a:p>
          <a:p>
            <a:pPr marL="109728" indent="0" algn="just">
              <a:lnSpc>
                <a:spcPts val="2100"/>
              </a:lnSpc>
              <a:buNone/>
            </a:pPr>
            <a:r>
              <a:rPr lang="ru-RU" sz="1800" dirty="0"/>
              <a:t>Далее в структуру вектора </a:t>
            </a:r>
            <a:r>
              <a:rPr lang="en-US" sz="1800" b="1" i="1" dirty="0">
                <a:latin typeface="Times New Roman" panose="02020603050405020304" pitchFamily="18" charset="0"/>
                <a:cs typeface="Times New Roman" panose="02020603050405020304" pitchFamily="18" charset="0"/>
              </a:rPr>
              <a:t>f</a:t>
            </a:r>
            <a:r>
              <a:rPr lang="ru-RU" sz="1800" dirty="0"/>
              <a:t> включаются демографически обусловленные потребности, а </a:t>
            </a:r>
            <a:r>
              <a:rPr lang="ru-RU" sz="1800" dirty="0" err="1"/>
              <a:t>деградационно</a:t>
            </a:r>
            <a:r>
              <a:rPr lang="ru-RU" sz="1800" dirty="0"/>
              <a:t>-паразитические, даже если их невозможно исключить из жизни и из  вектора </a:t>
            </a:r>
            <a:r>
              <a:rPr lang="en-US" sz="1800" b="1" i="1" dirty="0">
                <a:latin typeface="Times New Roman" panose="02020603050405020304" pitchFamily="18" charset="0"/>
                <a:cs typeface="Times New Roman" panose="02020603050405020304" pitchFamily="18" charset="0"/>
              </a:rPr>
              <a:t>f</a:t>
            </a:r>
            <a:r>
              <a:rPr lang="ru-RU" sz="1800" dirty="0"/>
              <a:t>, расцениваются как ошибки управления.</a:t>
            </a:r>
          </a:p>
        </p:txBody>
      </p:sp>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1" y="1348"/>
            <a:ext cx="6840760" cy="1733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00086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4834"/>
            <a:ext cx="9144000" cy="6460550"/>
          </a:xfrm>
          <a:prstGeom prst="rect">
            <a:avLst/>
          </a:prstGeom>
        </p:spPr>
      </p:pic>
      <p:sp>
        <p:nvSpPr>
          <p:cNvPr id="3" name="Объект 2"/>
          <p:cNvSpPr>
            <a:spLocks noGrp="1"/>
          </p:cNvSpPr>
          <p:nvPr>
            <p:ph idx="1"/>
          </p:nvPr>
        </p:nvSpPr>
        <p:spPr>
          <a:xfrm>
            <a:off x="0" y="-27384"/>
            <a:ext cx="9144000" cy="1008112"/>
          </a:xfrm>
        </p:spPr>
        <p:style>
          <a:lnRef idx="0">
            <a:scrgbClr r="0" g="0" b="0"/>
          </a:lnRef>
          <a:fillRef idx="1001">
            <a:schemeClr val="lt2"/>
          </a:fillRef>
          <a:effectRef idx="0">
            <a:scrgbClr r="0" g="0" b="0"/>
          </a:effectRef>
          <a:fontRef idx="major"/>
        </p:style>
        <p:txBody>
          <a:bodyPr>
            <a:noAutofit/>
          </a:bodyPr>
          <a:lstStyle/>
          <a:p>
            <a:pPr marL="109728" indent="0">
              <a:lnSpc>
                <a:spcPts val="2200"/>
              </a:lnSpc>
              <a:buNone/>
            </a:pPr>
            <a:r>
              <a:rPr lang="ru-RU" sz="2000" dirty="0"/>
              <a:t>Предсказуемость демографически обусловленных потребностей и принципы построения </a:t>
            </a:r>
            <a:r>
              <a:rPr lang="ru-RU" sz="2000" dirty="0" err="1"/>
              <a:t>алгоритмики</a:t>
            </a:r>
            <a:r>
              <a:rPr lang="ru-RU" sz="2000" dirty="0"/>
              <a:t> прогностики их спектра при включении в состав вектора </a:t>
            </a:r>
            <a:r>
              <a:rPr lang="en-US" sz="2000" b="1" i="1" dirty="0">
                <a:latin typeface="Times New Roman" panose="02020603050405020304" pitchFamily="18" charset="0"/>
                <a:cs typeface="Times New Roman" panose="02020603050405020304" pitchFamily="18" charset="0"/>
              </a:rPr>
              <a:t>f</a:t>
            </a:r>
            <a:r>
              <a:rPr lang="ru-RU" sz="2000" dirty="0"/>
              <a:t>.</a:t>
            </a:r>
          </a:p>
        </p:txBody>
      </p:sp>
    </p:spTree>
    <p:extLst>
      <p:ext uri="{BB962C8B-B14F-4D97-AF65-F5344CB8AC3E}">
        <p14:creationId xmlns:p14="http://schemas.microsoft.com/office/powerpoint/2010/main" val="18622885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957392"/>
          </a:xfrm>
        </p:spPr>
        <p:style>
          <a:lnRef idx="0">
            <a:scrgbClr r="0" g="0" b="0"/>
          </a:lnRef>
          <a:fillRef idx="1001">
            <a:schemeClr val="lt2"/>
          </a:fillRef>
          <a:effectRef idx="0">
            <a:scrgbClr r="0" g="0" b="0"/>
          </a:effectRef>
          <a:fontRef idx="major"/>
        </p:style>
        <p:txBody>
          <a:bodyPr>
            <a:noAutofit/>
          </a:bodyPr>
          <a:lstStyle/>
          <a:p>
            <a:pPr marL="109728" indent="0" algn="just">
              <a:lnSpc>
                <a:spcPts val="2200"/>
              </a:lnSpc>
              <a:buNone/>
            </a:pPr>
            <a:r>
              <a:rPr lang="ru-RU" sz="2000" dirty="0"/>
              <a:t>Тем не менее и при жизненно состоятельном задании вектора </a:t>
            </a:r>
            <a:r>
              <a:rPr lang="en-US" sz="2000" b="1" i="1" dirty="0">
                <a:latin typeface="Times New Roman" panose="02020603050405020304" pitchFamily="18" charset="0"/>
                <a:cs typeface="Times New Roman" panose="02020603050405020304" pitchFamily="18" charset="0"/>
              </a:rPr>
              <a:t>f</a:t>
            </a:r>
            <a:r>
              <a:rPr lang="ru-RU" sz="2000" dirty="0"/>
              <a:t> решение сходного балансового уравнения                      может привести к результату: </a:t>
            </a:r>
            <a:r>
              <a:rPr lang="ru-RU" sz="2000" i="1" dirty="0"/>
              <a:t>расчётные валовые мощности отраслей (вектор </a:t>
            </a:r>
            <a:r>
              <a:rPr lang="ru-RU" sz="2000" b="1" i="1" dirty="0">
                <a:latin typeface="Times New Roman" panose="02020603050405020304" pitchFamily="18" charset="0"/>
                <a:cs typeface="Times New Roman" panose="02020603050405020304" pitchFamily="18" charset="0"/>
              </a:rPr>
              <a:t>х</a:t>
            </a:r>
            <a:r>
              <a:rPr lang="ru-RU" sz="2000" i="1" dirty="0"/>
              <a:t>), позволяющие получить желаемый конечный продукт (вектор </a:t>
            </a:r>
            <a:r>
              <a:rPr lang="en-US" sz="2000" b="1" i="1" dirty="0">
                <a:latin typeface="Times New Roman" panose="02020603050405020304" pitchFamily="18" charset="0"/>
                <a:cs typeface="Times New Roman" panose="02020603050405020304" pitchFamily="18" charset="0"/>
              </a:rPr>
              <a:t>f</a:t>
            </a:r>
            <a:r>
              <a:rPr lang="ru-RU" sz="2000" b="1" i="1" dirty="0">
                <a:latin typeface="Times New Roman" panose="02020603050405020304" pitchFamily="18" charset="0"/>
                <a:cs typeface="Times New Roman" panose="02020603050405020304" pitchFamily="18" charset="0"/>
              </a:rPr>
              <a:t> </a:t>
            </a:r>
            <a:r>
              <a:rPr lang="ru-RU" sz="2000" i="1" dirty="0"/>
              <a:t>), превосходят реально имеющиеся производственные мощности. Что делать в этом случае?</a:t>
            </a:r>
          </a:p>
          <a:p>
            <a:pPr marL="109728" indent="0" algn="just">
              <a:lnSpc>
                <a:spcPts val="2200"/>
              </a:lnSpc>
              <a:buNone/>
            </a:pPr>
            <a:r>
              <a:rPr lang="ru-RU" sz="2000" dirty="0"/>
              <a:t>Ответ на этот вопрос состоит в том, что в состав вектора </a:t>
            </a:r>
            <a:r>
              <a:rPr lang="en-US" sz="2000" b="1" i="1" dirty="0">
                <a:latin typeface="Times New Roman" panose="02020603050405020304" pitchFamily="18" charset="0"/>
                <a:cs typeface="Times New Roman" panose="02020603050405020304" pitchFamily="18" charset="0"/>
              </a:rPr>
              <a:t>f</a:t>
            </a:r>
            <a:r>
              <a:rPr lang="ru-RU" sz="2000" dirty="0"/>
              <a:t> входят «инвестиционные продукты» – производственное и прочее оборудование и сооружения, которые не участвуют в производстве продукции на рассматриваемом производственном цикле, но которые войдут в состав производственных мощностей отраслей на последующих производственных циклах и обеспечат на них рост валовых мощностей отраслей как за счёт создания новых производств, так и за счёт модернизации уже существующих.</a:t>
            </a:r>
          </a:p>
          <a:p>
            <a:pPr marL="109728" indent="0" algn="just">
              <a:lnSpc>
                <a:spcPts val="2200"/>
              </a:lnSpc>
              <a:buNone/>
            </a:pPr>
            <a:r>
              <a:rPr lang="ru-RU" sz="2000" dirty="0"/>
              <a:t>Объём производства и предназначение для определённых отраслей инвестиционных продуктов в составе вектора </a:t>
            </a:r>
            <a:r>
              <a:rPr lang="en-US" sz="2000" b="1" i="1" dirty="0">
                <a:latin typeface="Times New Roman" panose="02020603050405020304" pitchFamily="18" charset="0"/>
                <a:cs typeface="Times New Roman" panose="02020603050405020304" pitchFamily="18" charset="0"/>
              </a:rPr>
              <a:t>f</a:t>
            </a:r>
            <a:r>
              <a:rPr lang="ru-RU" sz="2000" b="1" i="1" dirty="0">
                <a:latin typeface="Times New Roman" panose="02020603050405020304" pitchFamily="18" charset="0"/>
                <a:cs typeface="Times New Roman" panose="02020603050405020304" pitchFamily="18" charset="0"/>
              </a:rPr>
              <a:t> </a:t>
            </a:r>
            <a:r>
              <a:rPr lang="ru-RU" sz="2000" dirty="0"/>
              <a:t>представляет собой одно из средств управления – потенциальных управляющих воздействий. </a:t>
            </a:r>
          </a:p>
          <a:p>
            <a:pPr marL="109728" indent="0" algn="just">
              <a:lnSpc>
                <a:spcPts val="2200"/>
              </a:lnSpc>
              <a:buNone/>
            </a:pPr>
            <a:endParaRPr lang="ru-RU" sz="2000" dirty="0"/>
          </a:p>
          <a:p>
            <a:pPr marL="109728" indent="0" algn="just">
              <a:lnSpc>
                <a:spcPts val="2200"/>
              </a:lnSpc>
              <a:buNone/>
            </a:pPr>
            <a:endParaRPr lang="ru-RU" sz="2000" dirty="0"/>
          </a:p>
          <a:p>
            <a:pPr marL="109728" indent="0" algn="just">
              <a:lnSpc>
                <a:spcPts val="2200"/>
              </a:lnSpc>
              <a:buNone/>
            </a:pPr>
            <a:endParaRPr lang="ru-RU" sz="2000" dirty="0"/>
          </a:p>
          <a:p>
            <a:pPr marL="109728" indent="0" algn="just">
              <a:lnSpc>
                <a:spcPts val="2200"/>
              </a:lnSpc>
              <a:buNone/>
            </a:pPr>
            <a:endParaRPr lang="ru-RU" sz="2000" dirty="0"/>
          </a:p>
          <a:p>
            <a:pPr marL="109728" indent="0" algn="just">
              <a:lnSpc>
                <a:spcPts val="2200"/>
              </a:lnSpc>
              <a:buNone/>
            </a:pPr>
            <a:endParaRPr lang="ru-RU" sz="2000" dirty="0"/>
          </a:p>
          <a:p>
            <a:pPr marL="109728" indent="0" algn="just">
              <a:lnSpc>
                <a:spcPts val="2200"/>
              </a:lnSpc>
              <a:buNone/>
            </a:pPr>
            <a:endParaRPr lang="ru-RU" sz="2000" dirty="0"/>
          </a:p>
          <a:p>
            <a:pPr marL="109728" indent="0" algn="just">
              <a:lnSpc>
                <a:spcPts val="2200"/>
              </a:lnSpc>
              <a:buNone/>
            </a:pPr>
            <a:endParaRPr lang="ru-RU" sz="20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332656"/>
            <a:ext cx="1296144" cy="305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85" y="4365104"/>
            <a:ext cx="9188330" cy="1982952"/>
          </a:xfrm>
          <a:prstGeom prst="rect">
            <a:avLst/>
          </a:prstGeom>
        </p:spPr>
      </p:pic>
    </p:spTree>
    <p:extLst>
      <p:ext uri="{BB962C8B-B14F-4D97-AF65-F5344CB8AC3E}">
        <p14:creationId xmlns:p14="http://schemas.microsoft.com/office/powerpoint/2010/main" val="2573185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7384"/>
            <a:ext cx="9144000" cy="1008112"/>
          </a:xfrm>
        </p:spPr>
        <p:style>
          <a:lnRef idx="0">
            <a:scrgbClr r="0" g="0" b="0"/>
          </a:lnRef>
          <a:fillRef idx="1001">
            <a:schemeClr val="lt2"/>
          </a:fillRef>
          <a:effectRef idx="0">
            <a:scrgbClr r="0" g="0" b="0"/>
          </a:effectRef>
          <a:fontRef idx="major"/>
        </p:style>
        <p:txBody>
          <a:bodyPr>
            <a:noAutofit/>
          </a:bodyPr>
          <a:lstStyle/>
          <a:p>
            <a:pPr marL="109728" indent="0">
              <a:lnSpc>
                <a:spcPts val="2200"/>
              </a:lnSpc>
              <a:buNone/>
            </a:pPr>
            <a:r>
              <a:rPr lang="ru-RU" sz="2000" dirty="0"/>
              <a:t>Динамика развития производства отраслью </a:t>
            </a:r>
            <a:r>
              <a:rPr lang="en-US" sz="2000" i="1" dirty="0" err="1">
                <a:latin typeface="Times New Roman" panose="02020603050405020304" pitchFamily="18" charset="0"/>
                <a:cs typeface="Times New Roman" panose="02020603050405020304" pitchFamily="18" charset="0"/>
              </a:rPr>
              <a:t>i</a:t>
            </a:r>
            <a:r>
              <a:rPr lang="en-US" sz="2000" dirty="0"/>
              <a:t> </a:t>
            </a:r>
            <a:r>
              <a:rPr lang="ru-RU" sz="2000" dirty="0"/>
              <a:t>в хронологически преемственной последовательности межотраслевых балансов продуктообмена и финансового обмена.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68760"/>
            <a:ext cx="9103235"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3884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style>
          <a:lnRef idx="0">
            <a:scrgbClr r="0" g="0" b="0"/>
          </a:lnRef>
          <a:fillRef idx="1001">
            <a:schemeClr val="lt2"/>
          </a:fillRef>
          <a:effectRef idx="0">
            <a:scrgbClr r="0" g="0" b="0"/>
          </a:effectRef>
          <a:fontRef idx="major"/>
        </p:style>
        <p:txBody>
          <a:bodyPr>
            <a:noAutofit/>
          </a:bodyPr>
          <a:lstStyle/>
          <a:p>
            <a:pPr marL="109728" indent="0" algn="just">
              <a:lnSpc>
                <a:spcPts val="2200"/>
              </a:lnSpc>
              <a:buNone/>
            </a:pPr>
            <a:r>
              <a:rPr lang="ru-RU" sz="2000" dirty="0"/>
              <a:t>Представленные выше балансовые модели предназначены для того, чтобы показать «что есть что» во многоотраслевых производственно-потребительских системах государств, и как можно всем этим пользоваться в процессе экономического обеспечения развития общества.</a:t>
            </a:r>
          </a:p>
          <a:p>
            <a:pPr marL="109728" indent="0" algn="just">
              <a:lnSpc>
                <a:spcPts val="2200"/>
              </a:lnSpc>
              <a:buNone/>
            </a:pPr>
            <a:r>
              <a:rPr lang="ru-RU" sz="2000" dirty="0"/>
              <a:t>Задача выведения многоотраслевой производственно-потребительской системы государства в режим гарантированного полного удовлетворения демографически обусловленных потребностей всего населения структурно-алгоритмически идентична задаче поражения маневрирующего самолёта ракетой ПВО, которая успешно решается с середины 1950-х годов.</a:t>
            </a:r>
          </a:p>
          <a:p>
            <a:pPr marL="109728" indent="0" algn="just">
              <a:lnSpc>
                <a:spcPts val="2200"/>
              </a:lnSpc>
              <a:buNone/>
            </a:pPr>
            <a:r>
              <a:rPr lang="ru-RU" sz="2000" dirty="0"/>
              <a:t>Разница в требованиях к решению обеих задач в том, что:</a:t>
            </a:r>
          </a:p>
          <a:p>
            <a:pPr marL="452628" algn="just">
              <a:lnSpc>
                <a:spcPts val="2200"/>
              </a:lnSpc>
            </a:pPr>
            <a:r>
              <a:rPr lang="ru-RU" sz="2000" dirty="0"/>
              <a:t>Задача поражения самолёта ракетой решается в пространстве размерностью</a:t>
            </a:r>
            <a:r>
              <a:rPr lang="ru-RU" sz="2000" b="1" dirty="0"/>
              <a:t> </a:t>
            </a:r>
            <a:r>
              <a:rPr lang="ru-RU" sz="2000" dirty="0"/>
              <a:t>3, а задача управления экономикой должна решаться в пространстве параметров, размерность которого задаётся количеством отраслей (продуктов), учитываемых в динамической балансовой модели.</a:t>
            </a:r>
          </a:p>
          <a:p>
            <a:pPr marL="452628" algn="just">
              <a:lnSpc>
                <a:spcPts val="2200"/>
              </a:lnSpc>
            </a:pPr>
            <a:r>
              <a:rPr lang="ru-RU" sz="2000" dirty="0"/>
              <a:t>Задача поражения самолёта ракетой решается в реальном времени на интервалах времени, продолжительностью не более нескольких минут, а задача разработки плана развития экономики и экономического обеспечения потребностей общества и политики государства может решаться на протяжении нескольких месяцев, а в ряде случаев и лет, по отношению к началу воплощения плана в жизнь. Современные и перспективные компьютеры позволяют её решать во множестве вариантов, из которых можно выбрать наиболее предпочтительный.</a:t>
            </a:r>
          </a:p>
          <a:p>
            <a:pPr marL="452628" algn="just">
              <a:lnSpc>
                <a:spcPts val="2200"/>
              </a:lnSpc>
            </a:pPr>
            <a:endParaRPr lang="ru-RU" sz="2000" dirty="0"/>
          </a:p>
        </p:txBody>
      </p:sp>
    </p:spTree>
    <p:extLst>
      <p:ext uri="{BB962C8B-B14F-4D97-AF65-F5344CB8AC3E}">
        <p14:creationId xmlns:p14="http://schemas.microsoft.com/office/powerpoint/2010/main" val="13008480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2060848"/>
            <a:ext cx="5328592" cy="4524315"/>
          </a:xfrm>
          <a:prstGeom prst="rect">
            <a:avLst/>
          </a:prstGeom>
          <a:solidFill>
            <a:schemeClr val="bg1">
              <a:lumMod val="95000"/>
            </a:schemeClr>
          </a:solidFill>
        </p:spPr>
        <p:txBody>
          <a:bodyPr wrap="square" rtlCol="0">
            <a:spAutoFit/>
          </a:bodyPr>
          <a:lstStyle/>
          <a:p>
            <a:r>
              <a:rPr lang="ru-RU" sz="2400" dirty="0"/>
              <a:t>Обстоятельно </a:t>
            </a:r>
            <a:br>
              <a:rPr lang="ru-RU" sz="2400" dirty="0"/>
            </a:br>
            <a:r>
              <a:rPr lang="ru-RU" sz="2400" dirty="0"/>
              <a:t>и детально всё </a:t>
            </a:r>
            <a:br>
              <a:rPr lang="ru-RU" sz="2400" dirty="0"/>
            </a:br>
            <a:r>
              <a:rPr lang="ru-RU" sz="2400" dirty="0"/>
              <a:t>изложенное </a:t>
            </a:r>
            <a:br>
              <a:rPr lang="ru-RU" sz="2400" dirty="0"/>
            </a:br>
            <a:r>
              <a:rPr lang="ru-RU" sz="2400" dirty="0"/>
              <a:t>представлено</a:t>
            </a:r>
            <a:br>
              <a:rPr lang="ru-RU" sz="2400" dirty="0"/>
            </a:br>
            <a:r>
              <a:rPr lang="ru-RU" sz="2400" dirty="0"/>
              <a:t>в монографии: </a:t>
            </a:r>
            <a:r>
              <a:rPr lang="ru-RU" sz="2400" dirty="0">
                <a:sym typeface="Wingdings"/>
              </a:rPr>
              <a:t>       </a:t>
            </a:r>
            <a:endParaRPr lang="ru-RU" sz="2400" dirty="0"/>
          </a:p>
          <a:p>
            <a:r>
              <a:rPr lang="ru-RU" sz="2400" dirty="0">
                <a:solidFill>
                  <a:schemeClr val="accent6">
                    <a:lumMod val="50000"/>
                  </a:schemeClr>
                </a:solidFill>
              </a:rPr>
              <a:t>Она есть в интернете </a:t>
            </a:r>
            <a:br>
              <a:rPr lang="ru-RU" sz="2400" dirty="0">
                <a:solidFill>
                  <a:schemeClr val="accent6">
                    <a:lumMod val="50000"/>
                  </a:schemeClr>
                </a:solidFill>
              </a:rPr>
            </a:br>
            <a:r>
              <a:rPr lang="ru-RU" sz="2400" dirty="0">
                <a:solidFill>
                  <a:schemeClr val="accent6">
                    <a:lumMod val="50000"/>
                  </a:schemeClr>
                </a:solidFill>
              </a:rPr>
              <a:t>— Яндекс находит: </a:t>
            </a:r>
            <a:r>
              <a:rPr lang="en-US" sz="2400" dirty="0">
                <a:solidFill>
                  <a:schemeClr val="accent6">
                    <a:lumMod val="50000"/>
                  </a:schemeClr>
                </a:solidFill>
                <a:hlinkClick r:id="rId2"/>
              </a:rPr>
              <a:t>http://www.kpe.ru/files/pdf/2015/Ekonomika_innovatsionnogo_razvitia_Velichko_Efimov_Zaznobin.pdf</a:t>
            </a:r>
            <a:r>
              <a:rPr lang="ru-RU" sz="3600" dirty="0">
                <a:solidFill>
                  <a:schemeClr val="accent6">
                    <a:lumMod val="50000"/>
                  </a:schemeClr>
                </a:solidFill>
              </a:rPr>
              <a:t> </a:t>
            </a:r>
          </a:p>
          <a:p>
            <a:endParaRPr lang="ru-RU" sz="3600" dirty="0">
              <a:solidFill>
                <a:srgbClr val="FF0000"/>
              </a:solidFill>
            </a:endParaRPr>
          </a:p>
        </p:txBody>
      </p:sp>
      <p:pic>
        <p:nvPicPr>
          <p:cNvPr id="3" name="Объект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823487" y="2060848"/>
            <a:ext cx="3068993" cy="4524315"/>
          </a:xfrm>
        </p:spPr>
      </p:pic>
      <p:sp>
        <p:nvSpPr>
          <p:cNvPr id="7" name="Объект 2"/>
          <p:cNvSpPr txBox="1">
            <a:spLocks/>
          </p:cNvSpPr>
          <p:nvPr/>
        </p:nvSpPr>
        <p:spPr>
          <a:xfrm>
            <a:off x="251520" y="255608"/>
            <a:ext cx="8640960" cy="1589216"/>
          </a:xfrm>
          <a:prstGeom prst="rect">
            <a:avLst/>
          </a:prstGeom>
        </p:spPr>
        <p:style>
          <a:lnRef idx="0">
            <a:scrgbClr r="0" g="0" b="0"/>
          </a:lnRef>
          <a:fillRef idx="1001">
            <a:schemeClr val="lt2"/>
          </a:fillRef>
          <a:effectRef idx="0">
            <a:scrgbClr r="0" g="0" b="0"/>
          </a:effectRef>
          <a:fontRef idx="major"/>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mj-ea"/>
                <a:cs typeface="+mj-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mj-ea"/>
                <a:cs typeface="+mj-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mj-ea"/>
                <a:cs typeface="+mj-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j-ea"/>
                <a:cs typeface="+mj-cs"/>
              </a:defRPr>
            </a:lvl9pPr>
          </a:lstStyle>
          <a:p>
            <a:pPr marL="109728" indent="0">
              <a:lnSpc>
                <a:spcPts val="2200"/>
              </a:lnSpc>
              <a:buNone/>
            </a:pPr>
            <a:r>
              <a:rPr lang="ru-RU" sz="2400" dirty="0"/>
              <a:t>История развития торговли, денег и денежных систем описана в книге: Аникин </a:t>
            </a:r>
            <a:r>
              <a:rPr lang="ru-RU" sz="2400" dirty="0" err="1"/>
              <a:t>А.В</a:t>
            </a:r>
            <a:r>
              <a:rPr lang="ru-RU" sz="2400" dirty="0"/>
              <a:t>. </a:t>
            </a:r>
            <a:r>
              <a:rPr lang="ru-RU" sz="2400" b="1" dirty="0"/>
              <a:t>Золото. Международный экономический аспект.</a:t>
            </a:r>
            <a:r>
              <a:rPr lang="ru-RU" sz="2400" dirty="0"/>
              <a:t> / Изд. 2, переработанное и дополненное. — М.: Международные отношения. 1988; </a:t>
            </a:r>
            <a:r>
              <a:rPr lang="en-US" sz="2400" dirty="0">
                <a:hlinkClick r:id="rId4"/>
              </a:rPr>
              <a:t>http://economics-lib.ru/books/item/f00/s00/z0000012/</a:t>
            </a:r>
            <a:r>
              <a:rPr lang="ru-RU" sz="2400" dirty="0"/>
              <a:t> </a:t>
            </a:r>
          </a:p>
        </p:txBody>
      </p:sp>
    </p:spTree>
    <p:extLst>
      <p:ext uri="{BB962C8B-B14F-4D97-AF65-F5344CB8AC3E}">
        <p14:creationId xmlns:p14="http://schemas.microsoft.com/office/powerpoint/2010/main" val="3754153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85728"/>
            <a:ext cx="9144000" cy="5632311"/>
          </a:xfrm>
          <a:prstGeom prst="rect">
            <a:avLst/>
          </a:prstGeom>
          <a:noFill/>
        </p:spPr>
        <p:txBody>
          <a:bodyPr wrap="square" rtlCol="0">
            <a:spAutoFit/>
          </a:bodyPr>
          <a:lstStyle/>
          <a:p>
            <a:pPr algn="ctr"/>
            <a:endParaRPr lang="ru-RU" sz="6000" dirty="0">
              <a:solidFill>
                <a:srgbClr val="FF0000"/>
              </a:solidFill>
              <a:latin typeface="+mj-lt"/>
            </a:endParaRPr>
          </a:p>
          <a:p>
            <a:pPr algn="ctr"/>
            <a:endParaRPr lang="ru-RU" sz="6000" dirty="0">
              <a:solidFill>
                <a:srgbClr val="FF0000"/>
              </a:solidFill>
              <a:latin typeface="+mj-lt"/>
            </a:endParaRPr>
          </a:p>
          <a:p>
            <a:pPr algn="ctr"/>
            <a:r>
              <a:rPr lang="ru-RU" sz="6000" dirty="0">
                <a:solidFill>
                  <a:srgbClr val="FF0000"/>
                </a:solidFill>
                <a:latin typeface="+mj-lt"/>
              </a:rPr>
              <a:t>У Вас есть возражения?</a:t>
            </a:r>
          </a:p>
          <a:p>
            <a:pPr algn="ctr"/>
            <a:r>
              <a:rPr lang="ru-RU" sz="6000" dirty="0">
                <a:solidFill>
                  <a:srgbClr val="008080"/>
                </a:solidFill>
                <a:latin typeface="+mj-lt"/>
              </a:rPr>
              <a:t>И что Вы лично, узнав это всё, будете делать в дальнейшем?</a:t>
            </a:r>
          </a:p>
        </p:txBody>
      </p:sp>
    </p:spTree>
    <p:extLst>
      <p:ext uri="{BB962C8B-B14F-4D97-AF65-F5344CB8AC3E}">
        <p14:creationId xmlns:p14="http://schemas.microsoft.com/office/powerpoint/2010/main" val="38401823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7999</TotalTime>
  <Words>8671</Words>
  <Application>Microsoft Office PowerPoint</Application>
  <PresentationFormat>Экран (4:3)</PresentationFormat>
  <Paragraphs>361</Paragraphs>
  <Slides>61</Slides>
  <Notes>3</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2</vt:i4>
      </vt:variant>
      <vt:variant>
        <vt:lpstr>Заголовки слайдов</vt:lpstr>
      </vt:variant>
      <vt:variant>
        <vt:i4>61</vt:i4>
      </vt:variant>
    </vt:vector>
  </HeadingPairs>
  <TitlesOfParts>
    <vt:vector size="69" baseType="lpstr">
      <vt:lpstr>Arial</vt:lpstr>
      <vt:lpstr>Arial Black</vt:lpstr>
      <vt:lpstr>Calibri</vt:lpstr>
      <vt:lpstr>Times New Roman</vt:lpstr>
      <vt:lpstr>Wingdings</vt:lpstr>
      <vt:lpstr>Тема Office</vt:lpstr>
      <vt:lpstr>Рисунок</vt:lpstr>
      <vt:lpstr>Формула</vt:lpstr>
      <vt:lpstr>Презентация PowerPoint</vt:lpstr>
      <vt:lpstr>Презентация для медитации —самостоятельного мировосприятия  и размышлений о смысле Жизни.  «Толстые книги» читать долго. Картинки позволяют показать многое быстрее; тезисы позволяют указать на многое кратко,  но всё равно придётся прочувствовать жизнь и поразмышлять…</vt:lpstr>
      <vt:lpstr>Кризис не может быть разрешён  на основе миропонимания,  которое его породило. Недовольство жизнью  само по себе разрушительно и бесплодно.  Улучшение  качества жизни требует творчества,  а творчество — знаний и Свободы.</vt:lpstr>
      <vt:lpstr>Тема 1. Исторически сложившаяся концепция денег                       Из вузовского учебника экономической теории                можно узнать:</vt:lpstr>
      <vt:lpstr>Презентация PowerPoint</vt:lpstr>
      <vt:lpstr>Презентация PowerPoint</vt:lpstr>
      <vt:lpstr>Презентация PowerPoint</vt:lpstr>
      <vt:lpstr>Презентация PowerPoint</vt:lpstr>
      <vt:lpstr> Кризис либо всё нормально? </vt:lpstr>
      <vt:lpstr>Но как посредством кредитно-финансовой системы управлять развитием системы образования, науки и производства, экономическим обеспечением жизни общества в преемственности поколений и экономическим обеспечением политики государства? — Общеизвестная концепция денег ответа на этот вопрос не даёт. И потому ответа на него нет ни в одном учебном курсе ни на одном экономфаке ни в одном вузе во всём мире.   Если бы это было не так, то весь мир жил бы качественно иначе, а в России не создали бы «кризис» на пустом месте.   ПРАКТИКА — КРИТЕРИЙ ИСТИНЫ: экономическая наука, содержащая сложившуюся концепцию денег, управленчески несостоятельна и потому вредоносна.  Для ответа на поставленный вопрос необходимы содержательно иные знания, а не только знания о том, как пользоваться кошельком. Необходима содержательно иная экономическая наука и в ней — УПРАВЛЕНЧЕСКАЯ — концепция денег макроэкономического уровня. </vt:lpstr>
      <vt:lpstr> Надо соотносить одно с другим с общенаучных методологических позиций: </vt:lpstr>
      <vt:lpstr> Полная функция управления — ключевое понятие ДОТУ  — включает в себя следующие этапы: </vt:lpstr>
      <vt:lpstr>Замкнутая система = объект управления + система управления, взаимодействующие со средой и замкнутые друг на друга контурами прямых и обратных связей. Любой природный, социальный, технический процесс может быть представлен так:</vt:lpstr>
      <vt:lpstr>Способы управления (самоуправления):</vt:lpstr>
      <vt:lpstr>Структурирование информации в процессе управления</vt:lpstr>
      <vt:lpstr> Торговля – процесс саморегуляции продуктообмена в макроэкономической системе бесструктурным способом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Межотраслевой баланс продуктообмена в стоимостной форме учёта и отображение в нём средств государственного управления макроэкономикой посредством кредитно-финансовой системы</vt:lpstr>
      <vt:lpstr>Структурирование информации в процессе управления многоотраслевой производственно-потребительской системой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Правила Г.Р. Кирхгофа в анализе денежного обращения</vt:lpstr>
      <vt:lpstr>Презентация PowerPoint</vt:lpstr>
      <vt:lpstr>Презентация PowerPoint</vt:lpstr>
      <vt:lpstr>Варианты эмиссионной политики</vt:lpstr>
      <vt:lpstr>Межотраслевые балансы и общественно необходимая  структура функционально обусловленных расходов (ФОР) предприятий</vt:lpstr>
      <vt:lpstr>План счетов бухгалтерского учёта и нормативы отчислений —  инструмент управления «финансовым климатом»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ДВЕ КОНЦЕПЦИИ ДЕНЕГ</dc:title>
  <dc:creator>Пользователь</dc:creator>
  <cp:lastModifiedBy>Ян Юшин</cp:lastModifiedBy>
  <cp:revision>431</cp:revision>
  <dcterms:created xsi:type="dcterms:W3CDTF">2019-03-02T06:06:42Z</dcterms:created>
  <dcterms:modified xsi:type="dcterms:W3CDTF">2020-10-12T13:33:14Z</dcterms:modified>
</cp:coreProperties>
</file>