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9"/>
  </p:notesMasterIdLst>
  <p:sldIdLst>
    <p:sldId id="256" r:id="rId2"/>
    <p:sldId id="266" r:id="rId3"/>
    <p:sldId id="268" r:id="rId4"/>
    <p:sldId id="271" r:id="rId5"/>
    <p:sldId id="272" r:id="rId6"/>
    <p:sldId id="260" r:id="rId7"/>
    <p:sldId id="259" r:id="rId8"/>
    <p:sldId id="258" r:id="rId9"/>
    <p:sldId id="257" r:id="rId10"/>
    <p:sldId id="280" r:id="rId11"/>
    <p:sldId id="265" r:id="rId12"/>
    <p:sldId id="262" r:id="rId13"/>
    <p:sldId id="276" r:id="rId14"/>
    <p:sldId id="264" r:id="rId15"/>
    <p:sldId id="275" r:id="rId16"/>
    <p:sldId id="273" r:id="rId17"/>
    <p:sldId id="278" r:id="rId18"/>
    <p:sldId id="274" r:id="rId19"/>
    <p:sldId id="267" r:id="rId20"/>
    <p:sldId id="277" r:id="rId21"/>
    <p:sldId id="281" r:id="rId22"/>
    <p:sldId id="279" r:id="rId23"/>
    <p:sldId id="282" r:id="rId24"/>
    <p:sldId id="283" r:id="rId25"/>
    <p:sldId id="284" r:id="rId26"/>
    <p:sldId id="285" r:id="rId27"/>
    <p:sldId id="286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5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AF763-4277-4B4E-A6A1-89154A3ED30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69A7-6868-47E3-9C30-5EFE7E4F8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469A7-6868-47E3-9C30-5EFE7E4F8C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C513-57E5-495D-BD9B-C86CC576965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58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54FA-809D-44C6-A645-1D8B2A206C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6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3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3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9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7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8A3E8E5C-07A5-4983-804E-80F38C34B14C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E88E-00BE-43DC-9187-5918B3B623C5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EC6F-0CA5-4F30-9D13-5BC8BA6011BC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F4E4-5209-405E-BBB6-157AA6D4F1A7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7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D71-F434-4899-BEEB-6D1BD6316F65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692D-8578-48AF-85D8-00823C17539B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8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7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515D69-FDDC-4402-9F64-F50A33496CEE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C7A07774-4324-4220-AB38-E86EE1D44F59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E92A-DA9A-4C26-8D63-666CDA6CB73B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928C-5791-4194-BC72-436E4062B015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2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30AD-098C-44BF-AAEF-BD499457587B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5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3" y="231208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270186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3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F27B2A-0D7A-4869-B684-9DC78B566DE0}" type="datetime1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9A6088D-037F-47D2-A8C4-7937A4EC5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m.kino-teatr.ru/acter/album/4020/134920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cinejournal.org/images/screenshots/screenshot_907_6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2931790"/>
            <a:ext cx="6275040" cy="131445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Часть 1. </a:t>
            </a:r>
            <a:br>
              <a:rPr lang="ru-RU" b="1" dirty="0" smtClean="0"/>
            </a:br>
            <a:r>
              <a:rPr lang="ru-RU" b="1" dirty="0" smtClean="0"/>
              <a:t>Безнадёжное несоответствие </a:t>
            </a:r>
            <a:br>
              <a:rPr lang="ru-RU" b="1" dirty="0" smtClean="0"/>
            </a:br>
            <a:r>
              <a:rPr lang="ru-RU" b="1" dirty="0" smtClean="0"/>
              <a:t>постсоветской государственной власти </a:t>
            </a:r>
            <a:br>
              <a:rPr lang="ru-RU" b="1" dirty="0" smtClean="0"/>
            </a:br>
            <a:r>
              <a:rPr lang="ru-RU" b="1" dirty="0" smtClean="0"/>
              <a:t>потребностям развития России</a:t>
            </a:r>
            <a:endParaRPr lang="ru-RU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151332"/>
            <a:ext cx="9144000" cy="24204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Институт семьи и дети — </a:t>
            </a:r>
            <a:br>
              <a:rPr lang="ru-RU" sz="3600" dirty="0" smtClean="0"/>
            </a:br>
            <a:r>
              <a:rPr lang="ru-RU" sz="3600" dirty="0" smtClean="0"/>
              <a:t>решающий фактор развития общества, возрождения России и </a:t>
            </a:r>
            <a:br>
              <a:rPr lang="ru-RU" sz="3600" dirty="0" smtClean="0"/>
            </a:br>
            <a:r>
              <a:rPr lang="ru-RU" sz="3600" dirty="0" smtClean="0"/>
              <a:t>преображения глобальной цивилизации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307261" cy="47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72200" y="495707"/>
            <a:ext cx="27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«Если бы мне в бытность председателем Госплана сказали: “Товарищ </a:t>
            </a:r>
            <a:r>
              <a:rPr lang="ru-RU" sz="1600" dirty="0" err="1" smtClean="0">
                <a:solidFill>
                  <a:srgbClr val="FF0000"/>
                </a:solidFill>
              </a:rPr>
              <a:t>Байба-ков</a:t>
            </a:r>
            <a:r>
              <a:rPr lang="ru-RU" sz="1600" dirty="0" smtClean="0">
                <a:solidFill>
                  <a:srgbClr val="FF0000"/>
                </a:solidFill>
              </a:rPr>
              <a:t>, ты закончил год с эмиссией в 20 миллиардов рублей, не обеспеченной товарным покрытием”, я бы с ума сошёл, наверное. А при Сталине меня </a:t>
            </a:r>
            <a:r>
              <a:rPr lang="ru-RU" sz="1600" dirty="0" err="1" smtClean="0">
                <a:solidFill>
                  <a:srgbClr val="FF0000"/>
                </a:solidFill>
              </a:rPr>
              <a:t>обви-нили</a:t>
            </a:r>
            <a:r>
              <a:rPr lang="ru-RU" sz="1600" dirty="0" smtClean="0">
                <a:solidFill>
                  <a:srgbClr val="FF0000"/>
                </a:solidFill>
              </a:rPr>
              <a:t> бы во вредительстве, и если бы сразу не </a:t>
            </a:r>
            <a:r>
              <a:rPr lang="ru-RU" sz="1600" dirty="0" err="1" smtClean="0">
                <a:solidFill>
                  <a:srgbClr val="FF0000"/>
                </a:solidFill>
              </a:rPr>
              <a:t>расстре-ляли</a:t>
            </a:r>
            <a:r>
              <a:rPr lang="ru-RU" sz="1600" dirty="0" smtClean="0">
                <a:solidFill>
                  <a:srgbClr val="FF0000"/>
                </a:solidFill>
              </a:rPr>
              <a:t>, то в лагерь упекли бы наверняка. Теперь же это называется платой за переход к рынку”» </a:t>
            </a:r>
            <a:r>
              <a:rPr lang="ru-RU" sz="1600" dirty="0" smtClean="0"/>
              <a:t>(Байбаков Н.К. «Сорок лет в правительстве». — М.: Республика. 1993, с. 288).</a:t>
            </a:r>
            <a:endParaRPr lang="ru-RU" sz="1600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81" y="4011910"/>
            <a:ext cx="928343" cy="11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516"/>
          </a:xfrm>
          <a:solidFill>
            <a:srgbClr val="40706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>
                <a:latin typeface="+mj-lt"/>
              </a:rPr>
              <a:t>Межотраслевые балансы в долгосрочном моделировании развития </a:t>
            </a:r>
            <a:r>
              <a:rPr lang="ru-RU" sz="2000" dirty="0" smtClean="0">
                <a:latin typeface="+mj-lt"/>
              </a:rPr>
              <a:t>экономики.</a:t>
            </a:r>
            <a:endParaRPr lang="ru-RU" sz="2000" dirty="0">
              <a:latin typeface="+mj-lt"/>
            </a:endParaRPr>
          </a:p>
        </p:txBody>
      </p:sp>
      <p:pic>
        <p:nvPicPr>
          <p:cNvPr id="5" name="Содержимое 4" descr="Таблица МО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96" y="1077584"/>
            <a:ext cx="2108798" cy="2214246"/>
          </a:xfrm>
        </p:spPr>
      </p:pic>
      <p:sp>
        <p:nvSpPr>
          <p:cNvPr id="6" name="TextBox 5"/>
          <p:cNvSpPr txBox="1"/>
          <p:nvPr/>
        </p:nvSpPr>
        <p:spPr>
          <a:xfrm>
            <a:off x="2143109" y="48218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2537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005A3"/>
                </a:solidFill>
              </a:rPr>
              <a:t>Долгосрочное моделирование развития экономики — </a:t>
            </a:r>
            <a:r>
              <a:rPr lang="ru-RU" sz="1400" dirty="0" smtClean="0">
                <a:solidFill>
                  <a:srgbClr val="1005A3"/>
                </a:solidFill>
              </a:rPr>
              <a:t>1) задание </a:t>
            </a:r>
            <a:r>
              <a:rPr lang="ru-RU" sz="1400" dirty="0">
                <a:solidFill>
                  <a:srgbClr val="1005A3"/>
                </a:solidFill>
              </a:rPr>
              <a:t>государством в структуре блока «В» </a:t>
            </a:r>
            <a:r>
              <a:rPr lang="ru-RU" sz="1400" dirty="0" err="1" smtClean="0">
                <a:solidFill>
                  <a:srgbClr val="1005A3"/>
                </a:solidFill>
              </a:rPr>
              <a:t>нор-мативов</a:t>
            </a:r>
            <a:r>
              <a:rPr lang="ru-RU" sz="1400" dirty="0" smtClean="0">
                <a:solidFill>
                  <a:srgbClr val="1005A3"/>
                </a:solidFill>
              </a:rPr>
              <a:t> </a:t>
            </a:r>
            <a:r>
              <a:rPr lang="ru-RU" sz="1400" dirty="0">
                <a:solidFill>
                  <a:srgbClr val="1005A3"/>
                </a:solidFill>
              </a:rPr>
              <a:t>инвестиционных расходов отраслей, обеспечивающих </a:t>
            </a:r>
            <a:r>
              <a:rPr lang="ru-RU" sz="1400" i="1" dirty="0">
                <a:solidFill>
                  <a:srgbClr val="1005A3"/>
                </a:solidFill>
              </a:rPr>
              <a:t>рост их валовых мощностей (при </a:t>
            </a:r>
            <a:r>
              <a:rPr lang="ru-RU" sz="1400" i="1" dirty="0" err="1" smtClean="0">
                <a:solidFill>
                  <a:srgbClr val="1005A3"/>
                </a:solidFill>
              </a:rPr>
              <a:t>необхо-димости</a:t>
            </a:r>
            <a:r>
              <a:rPr lang="ru-RU" sz="1400" i="1" dirty="0" smtClean="0">
                <a:solidFill>
                  <a:srgbClr val="1005A3"/>
                </a:solidFill>
              </a:rPr>
              <a:t>), </a:t>
            </a:r>
            <a:r>
              <a:rPr lang="ru-RU" sz="1400" dirty="0" smtClean="0">
                <a:solidFill>
                  <a:srgbClr val="1005A3"/>
                </a:solidFill>
              </a:rPr>
              <a:t>и </a:t>
            </a:r>
            <a:r>
              <a:rPr lang="ru-RU" sz="1400" b="1" dirty="0" smtClean="0">
                <a:solidFill>
                  <a:srgbClr val="1005A3"/>
                </a:solidFill>
              </a:rPr>
              <a:t>обязательно — их обновление</a:t>
            </a:r>
            <a:r>
              <a:rPr lang="ru-RU" sz="1400" dirty="0" smtClean="0">
                <a:solidFill>
                  <a:srgbClr val="1005A3"/>
                </a:solidFill>
              </a:rPr>
              <a:t>; 2) выбор наилучшего варианта экономической политики.</a:t>
            </a:r>
            <a:endParaRPr lang="ru-RU" sz="1400" i="1" dirty="0">
              <a:solidFill>
                <a:srgbClr val="1005A3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E748-F4EB-419C-B6D4-5B155FF28CA3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3" name="Содержимое 4" descr="Таблица МО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077584"/>
            <a:ext cx="2108798" cy="2214246"/>
          </a:xfrm>
          <a:prstGeom prst="rect">
            <a:avLst/>
          </a:prstGeom>
        </p:spPr>
      </p:pic>
      <p:pic>
        <p:nvPicPr>
          <p:cNvPr id="14" name="Содержимое 4" descr="Таблица МО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077584"/>
            <a:ext cx="2108798" cy="22142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4" y="6995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Баланс цикла №1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896" y="69954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Баланс цикла №2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4776" y="699542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Баланс цикла №3</a:t>
            </a:r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4860032" y="1887674"/>
            <a:ext cx="4104456" cy="5400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1403648" y="1293608"/>
            <a:ext cx="4104456" cy="5400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2715766"/>
            <a:ext cx="2088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Инвестиционные продукты Баланса №1 = Прирост валовых мощностей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обновление отраслей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Балансе </a:t>
            </a:r>
            <a:r>
              <a:rPr lang="ru-RU" sz="1400" dirty="0"/>
              <a:t>№2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8024" y="2643758"/>
            <a:ext cx="2088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Инвестиционные продукты Баланса №2 = Прирост валовых мощностей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обновление отраслей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Балансе </a:t>
            </a:r>
            <a:r>
              <a:rPr lang="ru-RU" sz="1400" dirty="0"/>
              <a:t>№3</a:t>
            </a:r>
          </a:p>
        </p:txBody>
      </p:sp>
      <p:sp>
        <p:nvSpPr>
          <p:cNvPr id="22" name="Стрелка вверх 21"/>
          <p:cNvSpPr/>
          <p:nvPr/>
        </p:nvSpPr>
        <p:spPr>
          <a:xfrm>
            <a:off x="2195736" y="1401620"/>
            <a:ext cx="484632" cy="127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5724128" y="1977684"/>
            <a:ext cx="484632" cy="6840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67544" y="41151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Исходный принцип выработки стратегии развития экономики страны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4168" y="329183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Ростовщики  (банки) в России </a:t>
            </a:r>
            <a:r>
              <a:rPr lang="ru-RU" sz="1200" dirty="0" err="1" smtClean="0">
                <a:solidFill>
                  <a:srgbClr val="FF0000"/>
                </a:solidFill>
              </a:rPr>
              <a:t>постоян-но</a:t>
            </a:r>
            <a:r>
              <a:rPr lang="ru-RU" sz="1200" dirty="0" smtClean="0">
                <a:solidFill>
                  <a:srgbClr val="FF0000"/>
                </a:solidFill>
              </a:rPr>
              <a:t> пожирают оборотные средства </a:t>
            </a:r>
            <a:r>
              <a:rPr lang="ru-RU" sz="1200" dirty="0" err="1" smtClean="0">
                <a:solidFill>
                  <a:srgbClr val="FF0000"/>
                </a:solidFill>
              </a:rPr>
              <a:t>пред-приятий</a:t>
            </a:r>
            <a:r>
              <a:rPr lang="ru-RU" sz="1200" dirty="0" smtClean="0">
                <a:solidFill>
                  <a:srgbClr val="FF0000"/>
                </a:solidFill>
              </a:rPr>
              <a:t> и их покупательную </a:t>
            </a:r>
            <a:r>
              <a:rPr lang="ru-RU" sz="1200" dirty="0" err="1" smtClean="0">
                <a:solidFill>
                  <a:srgbClr val="FF0000"/>
                </a:solidFill>
              </a:rPr>
              <a:t>способ-ность</a:t>
            </a:r>
            <a:r>
              <a:rPr lang="ru-RU" sz="1200" dirty="0" smtClean="0">
                <a:solidFill>
                  <a:srgbClr val="FF0000"/>
                </a:solidFill>
              </a:rPr>
              <a:t> — инновационного развития реального сектора не будет. 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— </a:t>
            </a:r>
            <a:r>
              <a:rPr lang="ru-RU" sz="1200" b="1" dirty="0" smtClean="0">
                <a:solidFill>
                  <a:srgbClr val="FF0000"/>
                </a:solidFill>
              </a:rPr>
              <a:t>«Спасибо» ЦБ и Думе…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0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r.ozone.ru/s3/multimedia-1-z/7632439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9662"/>
            <a:ext cx="2191149" cy="3168352"/>
          </a:xfrm>
          <a:prstGeom prst="rect">
            <a:avLst/>
          </a:prstGeom>
          <a:noFill/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46" y="1635646"/>
            <a:ext cx="2237914" cy="330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cmp24.ru/images/prodacts/sourse/66178/66178883_osnovyi-sotsiologii-postanovochnyie-materialyi-uchebnogo-kursa-komplekt-iz-6-tomov-kontseptu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3638"/>
            <a:ext cx="26184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5018" y="640308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Можно прочитать</a:t>
            </a:r>
            <a:br>
              <a:rPr lang="ru-RU" dirty="0" smtClean="0"/>
            </a:br>
            <a:r>
              <a:rPr lang="ru-RU" dirty="0" smtClean="0"/>
              <a:t>за один день</a:t>
            </a:r>
            <a:br>
              <a:rPr lang="ru-RU" dirty="0" smtClean="0"/>
            </a:br>
            <a:r>
              <a:rPr lang="ru-RU" dirty="0" smtClean="0">
                <a:sym typeface="Symbol"/>
              </a:rPr>
              <a:t>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640308"/>
            <a:ext cx="5870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Обстоятельное освещение проблематики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управления биосферно-социально-экономическими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системами представлено в этих книгах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sym typeface="Symbol"/>
              </a:rPr>
              <a:t>                                  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4846"/>
            <a:ext cx="8532440" cy="6226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Самодовольной государственной власти РФ при наличии уймы проблем — знания, позволяющие их разрешить и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профилактировать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, не нужны…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2931790"/>
            <a:ext cx="7067128" cy="1314450"/>
          </a:xfrm>
        </p:spPr>
        <p:txBody>
          <a:bodyPr>
            <a:normAutofit/>
          </a:bodyPr>
          <a:lstStyle/>
          <a:p>
            <a:r>
              <a:rPr lang="ru-RU" b="1" dirty="0" smtClean="0"/>
              <a:t>Часть 2. </a:t>
            </a:r>
            <a:br>
              <a:rPr lang="ru-RU" b="1" dirty="0" smtClean="0"/>
            </a:br>
            <a:r>
              <a:rPr lang="ru-RU" b="1" dirty="0" smtClean="0"/>
              <a:t>Институт семьи — каким он должен быть </a:t>
            </a:r>
            <a:br>
              <a:rPr lang="ru-RU" b="1" dirty="0" smtClean="0"/>
            </a:br>
            <a:r>
              <a:rPr lang="ru-RU" b="1" dirty="0" smtClean="0"/>
              <a:t>и как его возродить</a:t>
            </a:r>
            <a:endParaRPr lang="ru-RU" b="1" dirty="0"/>
          </a:p>
        </p:txBody>
      </p:sp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0" y="151332"/>
            <a:ext cx="9144000" cy="24204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Институт семьи и дети — </a:t>
            </a:r>
            <a:br>
              <a:rPr lang="ru-RU" sz="3600" dirty="0" smtClean="0"/>
            </a:br>
            <a:r>
              <a:rPr lang="ru-RU" sz="3600" dirty="0" smtClean="0"/>
              <a:t>решающий фактор развития общества, возрождения России и </a:t>
            </a:r>
            <a:br>
              <a:rPr lang="ru-RU" sz="3600" dirty="0" smtClean="0"/>
            </a:br>
            <a:r>
              <a:rPr lang="ru-RU" sz="3600" dirty="0" smtClean="0"/>
              <a:t>преображения глобальной цивилизации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339502"/>
            <a:ext cx="4320480" cy="47705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Общество = взаимодействие  </a:t>
            </a:r>
            <a:r>
              <a:rPr lang="ru-RU" sz="1600" dirty="0" err="1" smtClean="0">
                <a:solidFill>
                  <a:srgbClr val="FF0000"/>
                </a:solidFill>
              </a:rPr>
              <a:t>обществен-ных</a:t>
            </a:r>
            <a:r>
              <a:rPr lang="ru-RU" sz="1600" dirty="0" smtClean="0">
                <a:solidFill>
                  <a:srgbClr val="FF0000"/>
                </a:solidFill>
              </a:rPr>
              <a:t> институтов.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Общественный институт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это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— </a:t>
            </a:r>
            <a:r>
              <a:rPr lang="ru-RU" sz="1600" dirty="0" err="1" smtClean="0">
                <a:solidFill>
                  <a:srgbClr val="C00000"/>
                </a:solidFill>
              </a:rPr>
              <a:t>внутриоб-щественное</a:t>
            </a:r>
            <a:r>
              <a:rPr lang="ru-RU" sz="1600" dirty="0" smtClean="0">
                <a:solidFill>
                  <a:srgbClr val="C00000"/>
                </a:solidFill>
              </a:rPr>
              <a:t> образование, несущее в </a:t>
            </a:r>
            <a:r>
              <a:rPr lang="ru-RU" sz="1600" dirty="0" err="1" smtClean="0">
                <a:solidFill>
                  <a:srgbClr val="C00000"/>
                </a:solidFill>
              </a:rPr>
              <a:t>преем-ственности</a:t>
            </a:r>
            <a:r>
              <a:rPr lang="ru-RU" sz="1600" dirty="0" smtClean="0">
                <a:solidFill>
                  <a:srgbClr val="C00000"/>
                </a:solidFill>
              </a:rPr>
              <a:t> поколений специфический набор функций </a:t>
            </a:r>
            <a:r>
              <a:rPr lang="ru-RU" sz="1600" i="1" dirty="0" smtClean="0">
                <a:solidFill>
                  <a:srgbClr val="C00000"/>
                </a:solidFill>
              </a:rPr>
              <a:t>общественного в целом уровня значимости,</a:t>
            </a:r>
            <a:r>
              <a:rPr lang="ru-RU" sz="1600" dirty="0" smtClean="0">
                <a:solidFill>
                  <a:srgbClr val="C00000"/>
                </a:solidFill>
              </a:rPr>
              <a:t> которые другие общественные институты и люди по </a:t>
            </a:r>
            <a:r>
              <a:rPr lang="ru-RU" sz="1600" dirty="0" err="1" smtClean="0">
                <a:solidFill>
                  <a:srgbClr val="C00000"/>
                </a:solidFill>
              </a:rPr>
              <a:t>оди-ночке</a:t>
            </a:r>
            <a:r>
              <a:rPr lang="ru-RU" sz="1600" dirty="0" smtClean="0">
                <a:solidFill>
                  <a:srgbClr val="C00000"/>
                </a:solidFill>
              </a:rPr>
              <a:t> не могут выполнять либо вообще, либо с уровнем качества, необходимым для устойчивости общества в </a:t>
            </a:r>
            <a:r>
              <a:rPr lang="ru-RU" sz="1600" dirty="0" err="1" smtClean="0">
                <a:solidFill>
                  <a:srgbClr val="C00000"/>
                </a:solidFill>
              </a:rPr>
              <a:t>преемст-венности</a:t>
            </a:r>
            <a:r>
              <a:rPr lang="ru-RU" sz="1600" dirty="0" smtClean="0">
                <a:solidFill>
                  <a:srgbClr val="C00000"/>
                </a:solidFill>
              </a:rPr>
              <a:t> поколений.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Нарушение функционирования любого из общественных институтов и </a:t>
            </a:r>
            <a:r>
              <a:rPr lang="ru-RU" sz="1600" dirty="0">
                <a:solidFill>
                  <a:srgbClr val="002060"/>
                </a:solidFill>
              </a:rPr>
              <a:t>их </a:t>
            </a:r>
            <a:r>
              <a:rPr lang="ru-RU" sz="1600" dirty="0" err="1" smtClean="0">
                <a:solidFill>
                  <a:srgbClr val="002060"/>
                </a:solidFill>
              </a:rPr>
              <a:t>объек-тивно</a:t>
            </a:r>
            <a:r>
              <a:rPr lang="ru-RU" sz="1600" dirty="0" smtClean="0">
                <a:solidFill>
                  <a:srgbClr val="002060"/>
                </a:solidFill>
              </a:rPr>
              <a:t> необходимых взаимосвязей — так </a:t>
            </a:r>
            <a:r>
              <a:rPr lang="ru-RU" sz="1600" dirty="0">
                <a:solidFill>
                  <a:srgbClr val="002060"/>
                </a:solidFill>
              </a:rPr>
              <a:t>или иначе </a:t>
            </a:r>
            <a:r>
              <a:rPr lang="ru-RU" sz="1600" dirty="0" smtClean="0">
                <a:solidFill>
                  <a:srgbClr val="002060"/>
                </a:solidFill>
              </a:rPr>
              <a:t>порождает в жизни общества </a:t>
            </a:r>
            <a:r>
              <a:rPr lang="ru-RU" sz="1600" dirty="0" smtClean="0">
                <a:solidFill>
                  <a:srgbClr val="FF0000"/>
                </a:solidFill>
              </a:rPr>
              <a:t>проблемы, вплоть до самоубийственных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И только при их нормальном </a:t>
            </a:r>
            <a:r>
              <a:rPr lang="ru-RU" sz="1600" dirty="0" err="1" smtClean="0">
                <a:solidFill>
                  <a:srgbClr val="002060"/>
                </a:solidFill>
              </a:rPr>
              <a:t>функциони-ровании</a:t>
            </a:r>
            <a:r>
              <a:rPr lang="ru-RU" sz="1600" dirty="0" smtClean="0">
                <a:solidFill>
                  <a:srgbClr val="002060"/>
                </a:solidFill>
              </a:rPr>
              <a:t> возможно развитие общества.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339501"/>
          <a:ext cx="4716016" cy="4930380"/>
        </p:xfrm>
        <a:graphic>
          <a:graphicData uri="http://schemas.openxmlformats.org/presentationml/2006/ole">
            <p:oleObj spid="_x0000_s1026" name="Документ" r:id="rId3" imgW="6261719" imgH="6860284" progId="Word.Documen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41151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08000">
              <a:buFont typeface="Arial" pitchFamily="34" charset="0"/>
              <a:buChar char="•"/>
            </a:pPr>
            <a:r>
              <a:rPr lang="ru-RU" sz="1500" dirty="0" smtClean="0"/>
              <a:t>Если анализировать жизнь общества на исторически непродолжительных интервалах времени </a:t>
            </a:r>
            <a:br>
              <a:rPr lang="ru-RU" sz="1500" dirty="0" smtClean="0"/>
            </a:br>
            <a:r>
              <a:rPr lang="ru-RU" sz="1500" dirty="0" smtClean="0">
                <a:solidFill>
                  <a:srgbClr val="1005A3"/>
                </a:solidFill>
              </a:rPr>
              <a:t>(в пределах 10 лет)</a:t>
            </a:r>
            <a:r>
              <a:rPr lang="ru-RU" sz="1500" dirty="0" smtClean="0"/>
              <a:t>, то решающую роль в формировании качества жизни общества играет </a:t>
            </a:r>
            <a:r>
              <a:rPr lang="ru-RU" sz="1500" i="1" dirty="0" smtClean="0">
                <a:solidFill>
                  <a:srgbClr val="FF0000"/>
                </a:solidFill>
              </a:rPr>
              <a:t>государственность — субкультура управления на профессиональной основе делами общественной значимости на местах и в масштабах государства в целом</a:t>
            </a:r>
            <a:r>
              <a:rPr lang="ru-RU" sz="1500" dirty="0" smtClean="0"/>
              <a:t>.</a:t>
            </a:r>
          </a:p>
          <a:p>
            <a:pPr marL="180000" lvl="0" indent="-108000">
              <a:buFont typeface="Arial" pitchFamily="34" charset="0"/>
              <a:buChar char="•"/>
            </a:pPr>
            <a:r>
              <a:rPr lang="ru-RU" sz="1500" dirty="0" smtClean="0"/>
              <a:t>На более продолжительных интервалах времени </a:t>
            </a:r>
            <a:r>
              <a:rPr lang="ru-RU" sz="1500" dirty="0" smtClean="0">
                <a:solidFill>
                  <a:srgbClr val="1005A3"/>
                </a:solidFill>
              </a:rPr>
              <a:t>(в пределах 20-40 лет) </a:t>
            </a:r>
            <a:r>
              <a:rPr lang="ru-RU" sz="1500" dirty="0" smtClean="0"/>
              <a:t>решающую роль в </a:t>
            </a:r>
            <a:r>
              <a:rPr lang="ru-RU" sz="1500" dirty="0" err="1" smtClean="0"/>
              <a:t>фор-мировании</a:t>
            </a:r>
            <a:r>
              <a:rPr lang="ru-RU" sz="1500" dirty="0" smtClean="0"/>
              <a:t> качества жизни общества играет система образования, из которой новые поколения получают знания и навыки, которые должны быть адекватны эпохе.</a:t>
            </a:r>
          </a:p>
          <a:p>
            <a:pPr marL="180000" lvl="0" indent="-108000">
              <a:buFont typeface="Arial" pitchFamily="34" charset="0"/>
              <a:buChar char="•"/>
            </a:pPr>
            <a:r>
              <a:rPr lang="ru-RU" sz="1500" dirty="0" smtClean="0"/>
              <a:t>Общественный институт наука решающе властен на ещё более продолжительных интервалах времени </a:t>
            </a:r>
            <a:r>
              <a:rPr lang="ru-RU" sz="1500" dirty="0" smtClean="0">
                <a:solidFill>
                  <a:srgbClr val="1005A3"/>
                </a:solidFill>
              </a:rPr>
              <a:t>(от 20 лет и многократно более)</a:t>
            </a:r>
            <a:r>
              <a:rPr lang="ru-RU" sz="1500" dirty="0" smtClean="0"/>
              <a:t>, в течение которых: </a:t>
            </a:r>
            <a:r>
              <a:rPr lang="ru-RU" sz="1500" dirty="0" smtClean="0">
                <a:solidFill>
                  <a:srgbClr val="FF0000"/>
                </a:solidFill>
              </a:rPr>
              <a:t>1) </a:t>
            </a:r>
            <a:r>
              <a:rPr lang="ru-RU" sz="1500" dirty="0" smtClean="0"/>
              <a:t>гипотезы (предположения) трансформируются в подтверждаемые практикой научные теории, </a:t>
            </a:r>
            <a:r>
              <a:rPr lang="ru-RU" sz="1500" dirty="0" smtClean="0">
                <a:solidFill>
                  <a:srgbClr val="FF0000"/>
                </a:solidFill>
              </a:rPr>
              <a:t>2) </a:t>
            </a:r>
            <a:r>
              <a:rPr lang="ru-RU" sz="1500" dirty="0" smtClean="0"/>
              <a:t>теории проникают в систему образования, </a:t>
            </a:r>
            <a:r>
              <a:rPr lang="ru-RU" sz="1500" dirty="0" smtClean="0">
                <a:solidFill>
                  <a:srgbClr val="FF0000"/>
                </a:solidFill>
              </a:rPr>
              <a:t>3)</a:t>
            </a:r>
            <a:r>
              <a:rPr lang="ru-RU" sz="1500" dirty="0" smtClean="0"/>
              <a:t> на их основе формируется «картина мира» и менталитет управленцев, работающих в структурах государственной власти и в экономике.</a:t>
            </a:r>
          </a:p>
          <a:p>
            <a:pPr marL="180000" lvl="0" indent="-108000" hangingPunct="0">
              <a:buFont typeface="Arial" pitchFamily="34" charset="0"/>
              <a:buChar char="•"/>
            </a:pPr>
            <a:r>
              <a:rPr lang="ru-RU" sz="1500" dirty="0" smtClean="0"/>
              <a:t>Но на ещё более продолжительных интервалах времени </a:t>
            </a:r>
            <a:r>
              <a:rPr lang="ru-RU" sz="1500" dirty="0" smtClean="0">
                <a:solidFill>
                  <a:srgbClr val="1005A3"/>
                </a:solidFill>
              </a:rPr>
              <a:t>(от 30 лет и более) </a:t>
            </a:r>
            <a:r>
              <a:rPr lang="ru-RU" sz="1500" dirty="0" smtClean="0"/>
              <a:t>всё решает институт семьи, поскольку фундамент личности закладывается в семье в период от предыстории зачатия до трёх лет (если фундамент слаб — личности не будет). </a:t>
            </a:r>
          </a:p>
          <a:p>
            <a:r>
              <a:rPr lang="ru-RU" sz="1500" dirty="0" smtClean="0"/>
              <a:t>И если мы обратимся к истории, то увидим, что </a:t>
            </a:r>
            <a:r>
              <a:rPr lang="ru-RU" sz="1500" b="1" dirty="0" smtClean="0"/>
              <a:t>все прочие общественные институты «отпочковались» в прошлом от института семьи</a:t>
            </a:r>
            <a:r>
              <a:rPr lang="ru-RU" sz="1500" dirty="0" smtClean="0"/>
              <a:t>.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Именно поэтому институт семьи в жизни общества играет решающую роль. </a:t>
            </a:r>
          </a:p>
          <a:p>
            <a:r>
              <a:rPr lang="ru-RU" sz="1500" dirty="0" smtClean="0">
                <a:solidFill>
                  <a:srgbClr val="1005A3"/>
                </a:solidFill>
              </a:rPr>
              <a:t>Восстановление функциональной состоятельности всех прочих общественных институтов может быть только следствием восстановления функциональности института семьи.</a:t>
            </a:r>
            <a:endParaRPr lang="ru-RU" sz="1500" dirty="0">
              <a:solidFill>
                <a:srgbClr val="1005A3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-20538"/>
            <a:ext cx="8568952" cy="465516"/>
          </a:xfrm>
          <a:prstGeom prst="rect">
            <a:avLst/>
          </a:prstGeom>
          <a:solidFill>
            <a:srgbClr val="40706E"/>
          </a:solidFill>
          <a:ln w="1905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Распределение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ru-RU" sz="2100" dirty="0" smtClean="0">
                <a:solidFill>
                  <a:prstClr val="white"/>
                </a:solidFill>
                <a:latin typeface="Trebuchet MS"/>
              </a:rPr>
              <a:t>властности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общественных институтов во времени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11510"/>
            <a:ext cx="91440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0"/>
            <a:r>
              <a:rPr lang="ru-RU" sz="1500" dirty="0" smtClean="0">
                <a:solidFill>
                  <a:srgbClr val="FF0000"/>
                </a:solidFill>
              </a:rPr>
              <a:t>Преодоление и </a:t>
            </a:r>
            <a:r>
              <a:rPr lang="ru-RU" sz="1500" dirty="0" err="1" smtClean="0">
                <a:solidFill>
                  <a:srgbClr val="FF0000"/>
                </a:solidFill>
              </a:rPr>
              <a:t>профилактирование</a:t>
            </a:r>
            <a:r>
              <a:rPr lang="ru-RU" sz="1500" dirty="0" smtClean="0">
                <a:solidFill>
                  <a:srgbClr val="FF0000"/>
                </a:solidFill>
              </a:rPr>
              <a:t> демографических проблем общества включает в себя четыре аспекта: </a:t>
            </a:r>
          </a:p>
          <a:p>
            <a:pPr marL="342900" indent="-342900" algn="l" hangingPunct="0">
              <a:buFont typeface="+mj-lt"/>
              <a:buAutoNum type="arabicPeriod"/>
            </a:pPr>
            <a:r>
              <a:rPr lang="ru-RU" sz="1500" dirty="0" smtClean="0"/>
              <a:t>Рождаемость и внутренняя миграция, должны обеспечить воспроизводство населения и правильную форму демографической пирамиды общества в регионах и в государстве в целом.</a:t>
            </a:r>
          </a:p>
          <a:p>
            <a:pPr marL="342900" indent="-342900" hangingPunct="0">
              <a:buAutoNum type="arabicPeriod"/>
            </a:pPr>
            <a:r>
              <a:rPr lang="ru-RU" sz="1500" dirty="0" smtClean="0"/>
              <a:t>Миграция (как внешняя, так и внутренняя) не должна приводить: </a:t>
            </a:r>
            <a:r>
              <a:rPr lang="ru-RU" sz="1500" dirty="0" smtClean="0">
                <a:solidFill>
                  <a:srgbClr val="FF0000"/>
                </a:solidFill>
              </a:rPr>
              <a:t>1)</a:t>
            </a:r>
            <a:r>
              <a:rPr lang="ru-RU" sz="1500" dirty="0" smtClean="0"/>
              <a:t> к замещению коренных народов  мигрантами и их потомками ни в одном регионе многонационального государства и </a:t>
            </a:r>
            <a:br>
              <a:rPr lang="ru-RU" sz="1500" dirty="0" smtClean="0"/>
            </a:br>
            <a:r>
              <a:rPr lang="ru-RU" sz="1500" dirty="0" smtClean="0">
                <a:solidFill>
                  <a:srgbClr val="FF0000"/>
                </a:solidFill>
              </a:rPr>
              <a:t>2)</a:t>
            </a:r>
            <a:r>
              <a:rPr lang="ru-RU" sz="1500" dirty="0" smtClean="0"/>
              <a:t> к образованию этнических криминальных группировок.</a:t>
            </a:r>
          </a:p>
          <a:p>
            <a:pPr marL="342900" indent="-342900" algn="l" hangingPunct="0">
              <a:buAutoNum type="arabicPeriod"/>
            </a:pPr>
            <a:r>
              <a:rPr lang="ru-RU" sz="1500" dirty="0" smtClean="0"/>
              <a:t>Последующие поколения по медико-биологическим показателям (здоровье телесное, здоровье психическое, познавательно-творческий потенциал) должны превосходить предшествующие поколения. Один из факторов для осуществления этого — здоровье родителей и их праведность перед зачатием и в течении беременности как предпосылка к здоровью детей.</a:t>
            </a:r>
          </a:p>
          <a:p>
            <a:pPr marL="342900" indent="-342900" algn="l" hangingPunct="0">
              <a:buAutoNum type="arabicPeriod"/>
            </a:pPr>
            <a:r>
              <a:rPr lang="ru-RU" sz="1500" dirty="0" smtClean="0"/>
              <a:t>Новые поколения должны быть культурно состоятельными, т.е. должны обладать знаниями о и навыками, которые позволят им разрешать проблемы, унаследованные от прошлого, и </a:t>
            </a:r>
            <a:r>
              <a:rPr lang="ru-RU" sz="1500" dirty="0" err="1" smtClean="0"/>
              <a:t>профи-лактировать</a:t>
            </a:r>
            <a:r>
              <a:rPr lang="ru-RU" sz="1500" dirty="0" smtClean="0"/>
              <a:t> возникновение новых проблем. </a:t>
            </a:r>
          </a:p>
          <a:p>
            <a:pPr marL="342900" indent="-342900" algn="l" hangingPunct="0"/>
            <a:r>
              <a:rPr lang="ru-RU" sz="1500" dirty="0" smtClean="0">
                <a:solidFill>
                  <a:srgbClr val="FF0000"/>
                </a:solidFill>
              </a:rPr>
              <a:t>Если первые три аспекта неизменны на протяжении всей истории, то четвёртый аспект изменяется от эпохи к эпохе, вследствие чего требования к культурной состоятельности поколений должны пересматриваться РЕГУЛЯРНО (раз в 5-10 лет обязательно). </a:t>
            </a:r>
          </a:p>
          <a:p>
            <a:pPr marL="342900" indent="-342900" algn="l" hangingPunct="0"/>
            <a:r>
              <a:rPr lang="ru-RU" dirty="0" smtClean="0">
                <a:solidFill>
                  <a:srgbClr val="1005A3"/>
                </a:solidFill>
              </a:rPr>
              <a:t>Если государственная власть не способна обеспечить здоровье и культурную состоятельность новых поколений, то это становится обязанностью института семьи.</a:t>
            </a:r>
            <a:endParaRPr lang="ru-RU" dirty="0">
              <a:solidFill>
                <a:srgbClr val="1005A3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496" y="-20538"/>
            <a:ext cx="8568952" cy="465516"/>
          </a:xfrm>
          <a:prstGeom prst="rect">
            <a:avLst/>
          </a:prstGeom>
          <a:solidFill>
            <a:srgbClr val="40706E"/>
          </a:solidFill>
          <a:ln w="1905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Демография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— основа устойчивости общества в преемственности поколений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6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15816" y="555526"/>
          <a:ext cx="6096000" cy="1569127"/>
        </p:xfrm>
        <a:graphic>
          <a:graphicData uri="http://schemas.openxmlformats.org/drawingml/2006/table">
            <a:tbl>
              <a:tblPr/>
              <a:tblGrid>
                <a:gridCol w="3048619"/>
                <a:gridCol w="3047381"/>
              </a:tblGrid>
              <a:tr h="308801">
                <a:tc>
                  <a:txBody>
                    <a:bodyPr/>
                    <a:lstStyle/>
                    <a:p>
                      <a:pPr indent="180340" algn="ctr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ourier New"/>
                        </a:rPr>
                        <a:t>Блокадный Ленинград</a:t>
                      </a:r>
                      <a:endParaRPr lang="ru-RU" sz="1200" dirty="0"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hangingPunc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ourier New"/>
                        </a:rPr>
                        <a:t>Россия с 2018 года (рождаемость: </a:t>
                      </a:r>
                      <a:br>
                        <a:rPr lang="ru-RU" sz="1200" b="1" dirty="0">
                          <a:latin typeface="Times New Roman"/>
                          <a:ea typeface="Times New Roman"/>
                          <a:cs typeface="Courier New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  <a:cs typeface="Courier New"/>
                        </a:rPr>
                        <a:t>количество рождений на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Courier New"/>
                        </a:rPr>
                        <a:t>1000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ourier New"/>
                        </a:rPr>
                        <a:t> населения)</a:t>
                      </a:r>
                      <a:endParaRPr lang="ru-RU" sz="1200" dirty="0">
                        <a:latin typeface="Times New Roman"/>
                        <a:ea typeface="Times New Roman"/>
                        <a:cs typeface="Courier New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367">
                <a:tc>
                  <a:txBody>
                    <a:bodyPr/>
                    <a:lstStyle/>
                    <a:p>
                      <a:pPr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1941 год — родилось 67 899 детей.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</a:b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Рождаемость 24,9 чел.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Courier New"/>
                        </a:rPr>
                        <a:t>на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1000 населения. </a:t>
                      </a:r>
                    </a:p>
                    <a:p>
                      <a:pPr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1942 год — 12 659 детей.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</a:b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Рождаемость — 9,6 чел. </a:t>
                      </a:r>
                    </a:p>
                    <a:p>
                      <a:pPr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1943 год — 7 775 детей.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</a:b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Рождаемость — 13,4 чел. 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0"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Courier New"/>
                        </a:rPr>
                        <a:t>2020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год — </a:t>
                      </a: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10</a:t>
                      </a:r>
                    </a:p>
                    <a:p>
                      <a:pPr marL="863600"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2021 год — </a:t>
                      </a: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9,70</a:t>
                      </a:r>
                    </a:p>
                    <a:p>
                      <a:pPr marL="863600"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2022 год — </a:t>
                      </a: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9,20</a:t>
                      </a:r>
                    </a:p>
                    <a:p>
                      <a:pPr marL="863600"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2023 год — </a:t>
                      </a: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8,90</a:t>
                      </a:r>
                    </a:p>
                    <a:p>
                      <a:pPr marL="863600"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2024 год — </a:t>
                      </a: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8,77</a:t>
                      </a:r>
                    </a:p>
                    <a:p>
                      <a:pPr marL="863600" indent="180340" algn="l" hangingPunct="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ourier New"/>
                        </a:rPr>
                        <a:t>2025 год — </a:t>
                      </a:r>
                      <a:r>
                        <a:rPr lang="ru-RU" sz="1200" dirty="0">
                          <a:solidFill>
                            <a:srgbClr val="1005A3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8,62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-20538"/>
            <a:ext cx="8568952" cy="465516"/>
          </a:xfrm>
          <a:prstGeom prst="rect">
            <a:avLst/>
          </a:prstGeom>
          <a:solidFill>
            <a:srgbClr val="40706E"/>
          </a:solidFill>
          <a:ln w="1905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Демографическая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катастрофа наших дней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0042"/>
            <a:ext cx="284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Рождаемость в России сейчас ниже, чем в </a:t>
            </a:r>
            <a:r>
              <a:rPr lang="ru-RU" sz="1600" dirty="0" err="1" smtClean="0"/>
              <a:t>блокад-ном</a:t>
            </a:r>
            <a:r>
              <a:rPr lang="ru-RU" sz="1600" dirty="0" smtClean="0"/>
              <a:t> Ленинграде в 1942 году — самом тяжелом году блокады — и продолжает снижаться.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6769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2. К первой группе здоровья относятся несколько школьников из 100 первоклассников. К 11-му классу их количество снижается либо представителей первой группы здоровья вообще нет. И это при том, что первая группа здоровья допускает единичные проявления кариеса, который представляет собой следствие системных нарушений физиологии.</a:t>
            </a:r>
          </a:p>
          <a:p>
            <a:r>
              <a:rPr lang="ru-RU" sz="1600" dirty="0" smtClean="0"/>
              <a:t>3. Показатели культурной состоятельности снизились: только 80 % первокурсников МФТИ смогли решить контрольные работы вступительных экзаменов в этот ВУЗ 1973 г. Т.е. 20 % первокурсников 2025 г. не смогли бы поступить в этот ВУЗ. </a:t>
            </a:r>
            <a:r>
              <a:rPr lang="ru-RU" sz="1600" dirty="0" smtClean="0">
                <a:solidFill>
                  <a:srgbClr val="FF0000"/>
                </a:solidFill>
              </a:rPr>
              <a:t>Высшие должностные лица не умеют пользоваться даже теми знаниями, что им дали в школе (правилами Кирхгофа).</a:t>
            </a:r>
          </a:p>
          <a:p>
            <a:r>
              <a:rPr lang="ru-RU" sz="1600" dirty="0" smtClean="0"/>
              <a:t>4. Массовый завоз «трудовых» мигрантов РЕАЛЬНО — </a:t>
            </a:r>
            <a:r>
              <a:rPr lang="ru-RU" sz="1600" dirty="0" smtClean="0">
                <a:solidFill>
                  <a:srgbClr val="FF0000"/>
                </a:solidFill>
              </a:rPr>
              <a:t>государственная</a:t>
            </a:r>
            <a:r>
              <a:rPr lang="ru-RU" sz="1600" dirty="0" smtClean="0"/>
              <a:t> политика </a:t>
            </a:r>
            <a:r>
              <a:rPr lang="ru-RU" sz="1600" dirty="0" err="1" smtClean="0"/>
              <a:t>замеще-ния</a:t>
            </a:r>
            <a:r>
              <a:rPr lang="ru-RU" sz="1600" dirty="0" smtClean="0"/>
              <a:t> коренного населения </a:t>
            </a:r>
            <a:r>
              <a:rPr lang="ru-RU" sz="1600" dirty="0" err="1" smtClean="0"/>
              <a:t>инакокультурными</a:t>
            </a:r>
            <a:r>
              <a:rPr lang="ru-RU" sz="1600" dirty="0" smtClean="0"/>
              <a:t> мигрантами их потомками, а не социально-стихийный процесс. Диаспоры стали коконом для этнических криминальных группировок, которые работают на то, чтобы подчинить себе государственную власть и бизнес.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46"/>
            <a:ext cx="8532440" cy="3526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j-lt"/>
              </a:rPr>
              <a:t>Типология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культур, рассматриваемых как информационно-алгоритмические системы.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228152"/>
              </p:ext>
            </p:extLst>
          </p:nvPr>
        </p:nvGraphicFramePr>
        <p:xfrm>
          <a:off x="0" y="1131589"/>
          <a:ext cx="9144000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/>
                <a:gridCol w="6012160"/>
              </a:tblGrid>
              <a:tr h="4754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Характеристические признаки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Варианты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002060"/>
                    </a:solidFill>
                  </a:tcPr>
                </a:tc>
              </a:tr>
              <a:tr h="460703">
                <a:tc>
                  <a:txBody>
                    <a:bodyPr/>
                    <a:lstStyle/>
                    <a:p>
                      <a:pPr marL="324000" marR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 Отношение к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познавательно-творческому потенциалу личности.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Безразличное — подавить у всех — подавить у большинства, но в той или иной мере реализовать у тех или иных меньшинств —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обеспечить развитие всех.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648072">
                <a:tc>
                  <a:txBody>
                    <a:bodyPr/>
                    <a:lstStyle/>
                    <a:p>
                      <a:pPr marL="324000" indent="-360000"/>
                      <a:r>
                        <a:rPr lang="ru-RU" sz="1200" dirty="0" smtClean="0"/>
                        <a:t>2.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Отношение к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совести и стыду.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Подавить у всех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все должны быть просто законопослушными автоматами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 —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все обязаны нести совесть и стыд на протяжении всей жизни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без совести и стыда индивид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— человекообразная </a:t>
                      </a:r>
                      <a:r>
                        <a:rPr lang="ru-RU" sz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нелюдь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но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не человек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).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864096">
                <a:tc>
                  <a:txBody>
                    <a:bodyPr/>
                    <a:lstStyle/>
                    <a:p>
                      <a:pPr marL="324000" indent="-360000"/>
                      <a:r>
                        <a:rPr lang="ru-RU" sz="1200" dirty="0" smtClean="0"/>
                        <a:t>3.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Отношение к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воле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как к способности личности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подчинять самого себя и течение событий вокруг осознанной целесообразности.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Подавить у всех — подавить у большинства —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выстроить иерархию «права на волю»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—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воля должна быть развита у всех,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 должна быть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подчинена диктатуре совести и реализовывать творческий потенциал — единственно это и есть</a:t>
                      </a:r>
                      <a:br>
                        <a:rPr lang="ru-RU" sz="120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ЧЕЛОВЕК состоявшийся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2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6352" y="3707035"/>
            <a:ext cx="927887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Норма для общества выделена в таблице выше красным. Отступления от нормы в прошлом и настоящем — пороки исторического развития.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ГЛАВНОЕ ТРЕБОВАНИЕ РАБОВЛАДЕЛЬЦЕВ К РАБАМ — </a:t>
            </a:r>
            <a:r>
              <a:rPr lang="ru-RU" sz="1400" i="1" dirty="0" smtClean="0">
                <a:solidFill>
                  <a:srgbClr val="FF0000"/>
                </a:solidFill>
              </a:rPr>
              <a:t>неспособность к самоорганизации.</a:t>
            </a:r>
          </a:p>
          <a:p>
            <a:r>
              <a:rPr lang="ru-RU" sz="1400" dirty="0" smtClean="0">
                <a:solidFill>
                  <a:srgbClr val="1005A3"/>
                </a:solidFill>
              </a:rPr>
              <a:t>ГЛАВНОЕ ОТЛИЧИЕ СВОБОДНЫХ ЛЮДЕЙ ОТ РАБОВ — </a:t>
            </a:r>
            <a:r>
              <a:rPr lang="ru-RU" sz="1400" b="1" dirty="0" smtClean="0">
                <a:solidFill>
                  <a:srgbClr val="1005A3"/>
                </a:solidFill>
              </a:rPr>
              <a:t>способность к самоорганизации реализуется, когда свободные люди сталкиваются с проблемами.</a:t>
            </a:r>
            <a:endParaRPr lang="ru-RU" sz="1400" b="1" dirty="0">
              <a:solidFill>
                <a:srgbClr val="1005A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CA50-D00C-4B6C-8FA8-4A11A39A5F0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3395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Культура — вся информация и </a:t>
            </a:r>
            <a:r>
              <a:rPr lang="ru-RU" sz="1600" dirty="0" err="1" smtClean="0"/>
              <a:t>алгоритмика</a:t>
            </a:r>
            <a:r>
              <a:rPr lang="ru-RU" sz="1600" dirty="0" smtClean="0"/>
              <a:t> (знания и навыки), передающиеся в обществе помимо генетического механизма биологического вида. Личностная культура — то, что освоил индивид из культуры общества, + его собственные наработки.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0174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2056592"/>
            <a:ext cx="2016223" cy="30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67494"/>
            <a:ext cx="914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005A3"/>
                </a:solidFill>
              </a:rPr>
              <a:t>Мы — не часть фауны, не разновидность обезьян, </a:t>
            </a:r>
            <a:br>
              <a:rPr lang="ru-RU" sz="1600" dirty="0" smtClean="0">
                <a:solidFill>
                  <a:srgbClr val="1005A3"/>
                </a:solidFill>
              </a:rPr>
            </a:br>
            <a:r>
              <a:rPr lang="ru-RU" sz="1600" dirty="0" smtClean="0">
                <a:solidFill>
                  <a:srgbClr val="1005A3"/>
                </a:solidFill>
              </a:rPr>
              <a:t>наделённая речью, абстрактным мышлением и «оттопыренными» большими пальцами рук.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dirty="0" smtClean="0"/>
              <a:t>Особенность человека в том, что ему свойственно как </a:t>
            </a:r>
            <a:r>
              <a:rPr lang="ru-RU" sz="1600" i="1" dirty="0" smtClean="0"/>
              <a:t>животное начало (безусловные </a:t>
            </a:r>
            <a:r>
              <a:rPr lang="ru-RU" sz="1600" i="1" dirty="0" err="1" smtClean="0"/>
              <a:t>реф-лексы</a:t>
            </a:r>
            <a:r>
              <a:rPr lang="ru-RU" sz="1600" i="1" dirty="0" smtClean="0"/>
              <a:t> и инстинкты), </a:t>
            </a:r>
            <a:r>
              <a:rPr lang="ru-RU" sz="1600" dirty="0" smtClean="0"/>
              <a:t>так</a:t>
            </a:r>
            <a:r>
              <a:rPr lang="ru-RU" sz="1600" i="1" dirty="0" smtClean="0"/>
              <a:t> </a:t>
            </a:r>
            <a:r>
              <a:rPr lang="ru-RU" sz="1600" dirty="0" smtClean="0"/>
              <a:t>и </a:t>
            </a:r>
            <a:r>
              <a:rPr lang="ru-RU" sz="1600" b="1" dirty="0" smtClean="0"/>
              <a:t>Божественное начало (</a:t>
            </a:r>
            <a:r>
              <a:rPr lang="ru-RU" sz="1600" b="1" dirty="0" smtClean="0">
                <a:solidFill>
                  <a:srgbClr val="1005A3"/>
                </a:solidFill>
              </a:rPr>
              <a:t>совесть и стыд — два аспекта врождённого религиозного чувства</a:t>
            </a:r>
            <a:r>
              <a:rPr lang="ru-RU" sz="1600" b="1" dirty="0" smtClean="0"/>
              <a:t>, безошибочные средства различения Добра и Зла в конкретике их проявлений в жизни: совесть — упреждающе, стыд — постфактум)</a:t>
            </a:r>
            <a:r>
              <a:rPr lang="ru-RU" sz="1600" dirty="0" smtClean="0"/>
              <a:t>. </a:t>
            </a:r>
            <a:r>
              <a:rPr lang="ru-RU" sz="1600" dirty="0" smtClean="0">
                <a:solidFill>
                  <a:srgbClr val="1005A3"/>
                </a:solidFill>
              </a:rPr>
              <a:t>Чувства, интеллект и психика в целом индивида в каждый момент времени</a:t>
            </a:r>
            <a:endParaRPr lang="ru-RU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1720" y="1942837"/>
            <a:ext cx="70922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005A3"/>
                </a:solidFill>
              </a:rPr>
              <a:t>подчинены одному из начал и обслуживают либо животное начало, либо Божественное начало.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Глобальная цивилизация в целом и </a:t>
            </a:r>
            <a:r>
              <a:rPr lang="ru-RU" sz="1600" i="1" dirty="0" smtClean="0">
                <a:solidFill>
                  <a:srgbClr val="FF0000"/>
                </a:solidFill>
              </a:rPr>
              <a:t>Россия (и как её часть, и как </a:t>
            </a:r>
            <a:r>
              <a:rPr lang="ru-RU" sz="1600" i="1" dirty="0" err="1" smtClean="0">
                <a:solidFill>
                  <a:srgbClr val="FF0000"/>
                </a:solidFill>
              </a:rPr>
              <a:t>свое-образное</a:t>
            </a:r>
            <a:r>
              <a:rPr lang="ru-RU" sz="1600" i="1" dirty="0" smtClean="0">
                <a:solidFill>
                  <a:srgbClr val="FF0000"/>
                </a:solidFill>
              </a:rPr>
              <a:t> государство-цивилизация)</a:t>
            </a:r>
            <a:r>
              <a:rPr lang="ru-RU" sz="1600" dirty="0" smtClean="0">
                <a:solidFill>
                  <a:srgbClr val="FF0000"/>
                </a:solidFill>
              </a:rPr>
              <a:t> обременены проблемами и </a:t>
            </a:r>
            <a:r>
              <a:rPr lang="ru-RU" sz="1600" dirty="0" err="1" smtClean="0">
                <a:solidFill>
                  <a:srgbClr val="FF0000"/>
                </a:solidFill>
              </a:rPr>
              <a:t>беда-ми</a:t>
            </a:r>
            <a:r>
              <a:rPr lang="ru-RU" sz="1600" dirty="0" smtClean="0">
                <a:solidFill>
                  <a:srgbClr val="FF0000"/>
                </a:solidFill>
              </a:rPr>
              <a:t> вследствие того, что </a:t>
            </a:r>
            <a:r>
              <a:rPr lang="ru-RU" sz="1600" b="1" dirty="0" smtClean="0">
                <a:solidFill>
                  <a:srgbClr val="FF0000"/>
                </a:solidFill>
              </a:rPr>
              <a:t>Божественное начало вытеснено из </a:t>
            </a:r>
            <a:r>
              <a:rPr lang="ru-RU" sz="1600" b="1" dirty="0" err="1" smtClean="0">
                <a:solidFill>
                  <a:srgbClr val="FF0000"/>
                </a:solidFill>
              </a:rPr>
              <a:t>пси-хики</a:t>
            </a:r>
            <a:r>
              <a:rPr lang="ru-RU" sz="1600" b="1" dirty="0" smtClean="0">
                <a:solidFill>
                  <a:srgbClr val="FF0000"/>
                </a:solidFill>
              </a:rPr>
              <a:t> большинства, </a:t>
            </a:r>
            <a:r>
              <a:rPr lang="ru-RU" sz="1600" dirty="0" smtClean="0">
                <a:solidFill>
                  <a:srgbClr val="FF0000"/>
                </a:solidFill>
              </a:rPr>
              <a:t>и почти всё в жизни индивидов и культурно своеобразных обществ подчинено животному началу и служит ему.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этом исторически сложившиеся социология и политология — не только </a:t>
            </a:r>
            <a:r>
              <a:rPr lang="ru-RU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атеистичны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(т.е. отрицают бытие Бога и Его соучастие в управлении историей),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игнорируют как биосферу, так и </a:t>
            </a:r>
            <a:r>
              <a:rPr lang="ru-RU" sz="1600" dirty="0" err="1" smtClean="0">
                <a:solidFill>
                  <a:srgbClr val="1005A3"/>
                </a:solidFill>
              </a:rPr>
              <a:t>биологичес-кие</a:t>
            </a:r>
            <a:r>
              <a:rPr lang="ru-RU" sz="1600" dirty="0" smtClean="0">
                <a:solidFill>
                  <a:srgbClr val="1005A3"/>
                </a:solidFill>
              </a:rPr>
              <a:t> особенности человека, которые должны лежать в основе развития цивилизации и в согласии с которыми должна строиться политика.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 тематика освещена в книге, представленной на фото слева.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Биологический вид «Человек разумный» — особое царство в биосфере Земли.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41243"/>
            <a:ext cx="903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НАМ ПРЕДСТОИТ ПЕРЕЖИТЬ ТРУДНЫЕ ВРЕМЕНА</a:t>
            </a:r>
            <a:r>
              <a:rPr lang="ru-RU" dirty="0" smtClean="0"/>
              <a:t>. Есть два генератора проблем и трудностей: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76703"/>
            <a:ext cx="2088232" cy="250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4296" y="627534"/>
            <a:ext cx="6479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Внешний</a:t>
            </a:r>
            <a:r>
              <a:rPr lang="ru-RU" sz="1600" dirty="0" smtClean="0"/>
              <a:t> — глобализация это «гибридная война» за установление безраздельного мирового господства. Эта тема обстоятельно освещена в работе, представленной  на фото слева.</a:t>
            </a:r>
          </a:p>
          <a:p>
            <a:pPr marL="216000"/>
            <a:r>
              <a:rPr lang="ru-RU" sz="1600" dirty="0" smtClean="0">
                <a:solidFill>
                  <a:srgbClr val="FF0000"/>
                </a:solidFill>
              </a:rPr>
              <a:t>Одна из целей глобализации — «окончательное решение» так называемого «Русского вопроса» (то, что не удалось сделать интервентам в годы гражданской войны, и то, что не удалось сделать третьему рейху в годы второй мировой войны ХХ века — одна из целей проводимой ныне глобальной политики).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Внутренний</a:t>
            </a:r>
            <a:r>
              <a:rPr lang="ru-RU" sz="1600" dirty="0" smtClean="0"/>
              <a:t> — </a:t>
            </a:r>
            <a:r>
              <a:rPr lang="ru-RU" sz="1600" dirty="0" smtClean="0">
                <a:solidFill>
                  <a:srgbClr val="1005A3"/>
                </a:solidFill>
              </a:rPr>
              <a:t>Россия</a:t>
            </a:r>
            <a:r>
              <a:rPr lang="ru-RU" sz="1600" dirty="0" smtClean="0"/>
              <a:t> обладает только </a:t>
            </a:r>
            <a:r>
              <a:rPr lang="ru-RU" sz="1600" i="1" dirty="0" smtClean="0"/>
              <a:t>ДЕКЛАРАТИВНЫМ юридическим</a:t>
            </a:r>
            <a:r>
              <a:rPr lang="ru-RU" sz="1600" dirty="0" smtClean="0"/>
              <a:t> </a:t>
            </a:r>
            <a:r>
              <a:rPr lang="ru-RU" sz="1600" i="1" dirty="0" smtClean="0"/>
              <a:t>суверенитетом</a:t>
            </a:r>
            <a:r>
              <a:rPr lang="ru-RU" sz="1600" dirty="0" smtClean="0"/>
              <a:t>, но </a:t>
            </a:r>
            <a:r>
              <a:rPr lang="ru-RU" sz="1600" dirty="0" smtClean="0">
                <a:solidFill>
                  <a:srgbClr val="1005A3"/>
                </a:solidFill>
              </a:rPr>
              <a:t>не обладает  </a:t>
            </a:r>
            <a:r>
              <a:rPr lang="ru-RU" sz="1600" b="1" dirty="0" smtClean="0">
                <a:solidFill>
                  <a:srgbClr val="1005A3"/>
                </a:solidFill>
              </a:rPr>
              <a:t>РЕАЛЬНЫМ суверенитетом в его полноте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63838"/>
            <a:ext cx="9144000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Реальный суверенитет в своей основе имеет: </a:t>
            </a:r>
          </a:p>
          <a:p>
            <a:pPr indent="2160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 самостоятельное восприятие действительности; </a:t>
            </a:r>
          </a:p>
          <a:p>
            <a:pPr indent="2160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 самостоятельное осмысление и переосмысление воспринятого и памятного;</a:t>
            </a:r>
          </a:p>
          <a:p>
            <a:pPr indent="2160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 политическую волю, воплощающую в жизнь выработанные смыслы;</a:t>
            </a:r>
          </a:p>
          <a:p>
            <a:pPr indent="2160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1005A3"/>
                </a:solidFill>
              </a:rPr>
              <a:t>полнота суверенитета достигается только, когда всё выше названное осуществляется в русле </a:t>
            </a:r>
            <a:r>
              <a:rPr lang="ru-RU" sz="1600" b="1" dirty="0" err="1" smtClean="0">
                <a:solidFill>
                  <a:srgbClr val="1005A3"/>
                </a:solidFill>
              </a:rPr>
              <a:t>Божиего</a:t>
            </a:r>
            <a:r>
              <a:rPr lang="ru-RU" sz="1600" b="1" dirty="0" smtClean="0">
                <a:solidFill>
                  <a:srgbClr val="1005A3"/>
                </a:solidFill>
              </a:rPr>
              <a:t> Промысла.</a:t>
            </a:r>
          </a:p>
          <a:p>
            <a:pPr indent="2160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В НАШИ ДНИ РЕАЛЬНЫЙ СУВЕРЕНИТЕТ = СВОЙ ПРОЕКТ ГЛОБАЛИЗАЦИИ.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3950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Половые инстинкты — их программы</a:t>
            </a:r>
            <a:r>
              <a:rPr lang="ru-RU" sz="1400" dirty="0" smtClean="0"/>
              <a:t>: </a:t>
            </a:r>
            <a:r>
              <a:rPr lang="ru-RU" sz="1400" dirty="0" smtClean="0">
                <a:solidFill>
                  <a:srgbClr val="FF0000"/>
                </a:solidFill>
              </a:rPr>
              <a:t>1) </a:t>
            </a:r>
            <a:r>
              <a:rPr lang="ru-RU" sz="1400" dirty="0" smtClean="0"/>
              <a:t>стимулировать женщин и мужчин к совокуплению, за которым должно последовать зачатие; </a:t>
            </a:r>
            <a:r>
              <a:rPr lang="ru-RU" sz="1400" dirty="0" smtClean="0">
                <a:solidFill>
                  <a:srgbClr val="FF0000"/>
                </a:solidFill>
              </a:rPr>
              <a:t>2) </a:t>
            </a:r>
            <a:r>
              <a:rPr lang="ru-RU" sz="1400" dirty="0" smtClean="0"/>
              <a:t>женщина ориентирована на продолжение рода, обслуживание детей, и на стимулирование мужчины на борьбу «за лучшее место под солнцем» для её детей и неё самой, поэтому она выбирает </a:t>
            </a:r>
            <a:r>
              <a:rPr lang="ru-RU" sz="1400" dirty="0" err="1" smtClean="0"/>
              <a:t>мужину-спутника</a:t>
            </a:r>
            <a:r>
              <a:rPr lang="ru-RU" sz="1400" dirty="0" smtClean="0"/>
              <a:t> жизни; </a:t>
            </a:r>
            <a:r>
              <a:rPr lang="ru-RU" sz="1400" dirty="0" smtClean="0">
                <a:solidFill>
                  <a:srgbClr val="FF0000"/>
                </a:solidFill>
              </a:rPr>
              <a:t>3) </a:t>
            </a:r>
            <a:r>
              <a:rPr lang="ru-RU" sz="1400" dirty="0" smtClean="0"/>
              <a:t>мужчина </a:t>
            </a:r>
            <a:r>
              <a:rPr lang="ru-RU" sz="1400" dirty="0" err="1" smtClean="0"/>
              <a:t>инстинктивно-психологически</a:t>
            </a:r>
            <a:r>
              <a:rPr lang="ru-RU" sz="1400" dirty="0" smtClean="0"/>
              <a:t> подчинён женщине: это необходимо для  </a:t>
            </a:r>
            <a:r>
              <a:rPr lang="ru-RU" sz="1400" b="1" dirty="0" smtClean="0"/>
              <a:t>гарантированного</a:t>
            </a:r>
            <a:r>
              <a:rPr lang="ru-RU" sz="1400" dirty="0" smtClean="0"/>
              <a:t> обеспечения жизни её и потомства (поскольку </a:t>
            </a:r>
            <a:r>
              <a:rPr lang="ru-RU" sz="1400" dirty="0" err="1" smtClean="0"/>
              <a:t>бере-менные</a:t>
            </a:r>
            <a:r>
              <a:rPr lang="ru-RU" sz="1400" dirty="0" smtClean="0"/>
              <a:t> и кормящие женщины и женщины с малышами ограниченно способны или вообще не способны обеспечить жизнь свою и детей).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b="1" dirty="0" smtClean="0"/>
              <a:t>Инстинкты </a:t>
            </a:r>
            <a:r>
              <a:rPr lang="ru-RU" sz="1400" b="1" dirty="0" err="1" smtClean="0"/>
              <a:t>стадно-стайного</a:t>
            </a:r>
            <a:r>
              <a:rPr lang="ru-RU" sz="1400" b="1" dirty="0" smtClean="0"/>
              <a:t> поведения — их программы</a:t>
            </a:r>
            <a:r>
              <a:rPr lang="ru-RU" sz="1400" dirty="0" smtClean="0"/>
              <a:t>: </a:t>
            </a:r>
            <a:r>
              <a:rPr lang="ru-RU" sz="1400" dirty="0" smtClean="0">
                <a:solidFill>
                  <a:srgbClr val="FF0000"/>
                </a:solidFill>
              </a:rPr>
              <a:t>1) </a:t>
            </a:r>
            <a:r>
              <a:rPr lang="ru-RU" sz="1400" dirty="0" smtClean="0"/>
              <a:t>выстраивают стаю-стадо как многофункциональную целостную систему, поскольку «Человек разумный» — слабо вооружённый </a:t>
            </a:r>
            <a:r>
              <a:rPr lang="ru-RU" sz="1400" dirty="0" err="1" smtClean="0"/>
              <a:t>биоло-гический</a:t>
            </a:r>
            <a:r>
              <a:rPr lang="ru-RU" sz="1400" dirty="0" smtClean="0"/>
              <a:t> вид, и по одиночке (или семейными парами) в дикой природе людям как биологическому виду не выжить; </a:t>
            </a:r>
            <a:r>
              <a:rPr lang="ru-RU" sz="1400" dirty="0" smtClean="0">
                <a:solidFill>
                  <a:srgbClr val="FF0000"/>
                </a:solidFill>
              </a:rPr>
              <a:t>2) </a:t>
            </a:r>
            <a:r>
              <a:rPr lang="ru-RU" sz="1400" dirty="0" smtClean="0"/>
              <a:t>выбраковывают слабых и дефективных, которые для стаи-стада бесполезны.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 Инстинкт самосохранения — его программы</a:t>
            </a:r>
            <a:r>
              <a:rPr lang="ru-RU" sz="1400" dirty="0" smtClean="0"/>
              <a:t>: уклонение особей (прежде всего женщин — они </a:t>
            </a:r>
            <a:r>
              <a:rPr lang="ru-RU" sz="1400" dirty="0" err="1" smtClean="0"/>
              <a:t>ре-продуктивный</a:t>
            </a:r>
            <a:r>
              <a:rPr lang="ru-RU" sz="1400" dirty="0" smtClean="0"/>
              <a:t> потенциал популяции, а также и детей) от угрожающих жизни опасностей. </a:t>
            </a:r>
            <a:r>
              <a:rPr lang="ru-RU" sz="1400" dirty="0" smtClean="0">
                <a:solidFill>
                  <a:srgbClr val="1005A3"/>
                </a:solidFill>
              </a:rPr>
              <a:t>У мужчин эти программы нормально блокируются в присутствии женщин и детей, выживаемость которых они должны обеспечить даже ценой собственной гибели.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В жизни цивилизации это всё обрастает «культурными оболочками», скрывающими суть животного начала: </a:t>
            </a:r>
            <a:r>
              <a:rPr lang="ru-RU" sz="1400" dirty="0" smtClean="0"/>
              <a:t>школьный </a:t>
            </a:r>
            <a:r>
              <a:rPr lang="ru-RU" sz="1400" dirty="0" err="1" smtClean="0"/>
              <a:t>буллинг</a:t>
            </a:r>
            <a:r>
              <a:rPr lang="ru-RU" sz="1400" dirty="0" smtClean="0"/>
              <a:t> и армейская дедовщина (выбраковка бесполезных и построение стаи); </a:t>
            </a:r>
            <a:r>
              <a:rPr lang="ru-RU" sz="1400" dirty="0" err="1" smtClean="0"/>
              <a:t>тюрем-ный</a:t>
            </a:r>
            <a:r>
              <a:rPr lang="ru-RU" sz="1400" dirty="0" smtClean="0"/>
              <a:t> беспредел (поза покорности у приматов идентична  позе, в которой самка подставляется под самца); возложение меча при посвящении в рыцари (аналог демонстрации полового члена как знака </a:t>
            </a:r>
            <a:r>
              <a:rPr lang="ru-RU" sz="1400" dirty="0" err="1" smtClean="0"/>
              <a:t>превосход-ства</a:t>
            </a:r>
            <a:r>
              <a:rPr lang="ru-RU" sz="1400" dirty="0" smtClean="0"/>
              <a:t> особи в стае над прочими); залитые мочой подъезды и лифты, разные надписи на партах и стенах , на природных объектах (человекообразные «</a:t>
            </a:r>
            <a:r>
              <a:rPr lang="ru-RU" sz="1400" dirty="0" err="1" smtClean="0"/>
              <a:t>бандерлоги</a:t>
            </a:r>
            <a:r>
              <a:rPr lang="ru-RU" sz="1400" dirty="0" smtClean="0"/>
              <a:t>» метят  территорию, пример из литературы — «Киса и Ося были тут» — см. «Двенадцать стульев»).</a:t>
            </a:r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Животное начало в человеке — инстинкты — автоматизмы воспроизводства популяции.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3950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1.</a:t>
            </a:r>
            <a:r>
              <a:rPr lang="ru-RU" sz="1400" dirty="0" smtClean="0"/>
              <a:t> Детские субкультуры мальчиков и девочек в их естественном виде взаимно изолированы, интерес к другому полу пробуждается  только в подростковом возрасте вследствие пробуждения половых </a:t>
            </a:r>
            <a:r>
              <a:rPr lang="ru-RU" sz="1400" dirty="0" err="1" smtClean="0"/>
              <a:t>инстинк-тов</a:t>
            </a:r>
            <a:r>
              <a:rPr lang="ru-RU" sz="1400" dirty="0" smtClean="0"/>
              <a:t>. </a:t>
            </a:r>
            <a:r>
              <a:rPr lang="ru-RU" sz="1400" dirty="0" smtClean="0">
                <a:solidFill>
                  <a:srgbClr val="FF0000"/>
                </a:solidFill>
              </a:rPr>
              <a:t>Совместное обучение мальчиков и девочек в школе </a:t>
            </a:r>
            <a:r>
              <a:rPr lang="ru-RU" sz="1400" dirty="0" smtClean="0"/>
              <a:t>противоестественно: оно игнорирует своеобразие генетических программ развития организмов и психики мальчиков и девочек. Кроме того, учебный </a:t>
            </a:r>
            <a:r>
              <a:rPr lang="ru-RU" sz="1400" dirty="0" err="1" smtClean="0"/>
              <a:t>про-цесс</a:t>
            </a:r>
            <a:r>
              <a:rPr lang="ru-RU" sz="1400" dirty="0" smtClean="0"/>
              <a:t> построен так, что поощряет честолюбие, а </a:t>
            </a:r>
            <a:r>
              <a:rPr lang="ru-RU" sz="1400" dirty="0" err="1" smtClean="0"/>
              <a:t>стадно-стайные</a:t>
            </a:r>
            <a:r>
              <a:rPr lang="ru-RU" sz="1400" dirty="0" smtClean="0"/>
              <a:t> инстинкты порождают борьбу за </a:t>
            </a:r>
            <a:r>
              <a:rPr lang="ru-RU" sz="1400" dirty="0" err="1" smtClean="0"/>
              <a:t>первен-ство</a:t>
            </a:r>
            <a:r>
              <a:rPr lang="ru-RU" sz="1400" dirty="0" smtClean="0"/>
              <a:t> в классе. </a:t>
            </a:r>
            <a:r>
              <a:rPr lang="ru-RU" sz="1400" dirty="0" smtClean="0">
                <a:solidFill>
                  <a:srgbClr val="FF0000"/>
                </a:solidFill>
              </a:rPr>
              <a:t>В итоге бессознательные уровни психики выпускников школ забиты </a:t>
            </a:r>
            <a:r>
              <a:rPr lang="ru-RU" sz="1400" dirty="0" err="1" smtClean="0">
                <a:solidFill>
                  <a:srgbClr val="FF0000"/>
                </a:solidFill>
              </a:rPr>
              <a:t>алгоритмикой</a:t>
            </a:r>
            <a:r>
              <a:rPr lang="ru-RU" sz="1400" dirty="0" smtClean="0">
                <a:solidFill>
                  <a:srgbClr val="FF0000"/>
                </a:solidFill>
              </a:rPr>
              <a:t> войны за первенство, в которой есть составляющая «война полов за доминирование». Потом всё это активизируется в семейной жизни и рушит семью.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2. Власть половых инстинктов. </a:t>
            </a:r>
            <a:r>
              <a:rPr lang="ru-RU" sz="1400" dirty="0" smtClean="0"/>
              <a:t>Порождаемой ими привязанности хватает года на три, редко когда на более продолжительные сроки. После этого либо крах семьи, либо всё по Пушкину</a:t>
            </a:r>
            <a:r>
              <a:rPr lang="ru-RU" sz="1400" i="1" dirty="0" smtClean="0"/>
              <a:t> «привычка свыше нам дана, </a:t>
            </a:r>
            <a:r>
              <a:rPr lang="ru-RU" sz="1400" b="1" i="1" dirty="0" smtClean="0"/>
              <a:t>замена </a:t>
            </a:r>
            <a:r>
              <a:rPr lang="ru-RU" sz="1400" b="1" i="1" dirty="0" err="1" smtClean="0"/>
              <a:t>счастию</a:t>
            </a:r>
            <a:r>
              <a:rPr lang="ru-RU" sz="1400" b="1" i="1" dirty="0" smtClean="0"/>
              <a:t> она</a:t>
            </a:r>
            <a:r>
              <a:rPr lang="ru-RU" sz="1400" i="1" dirty="0" smtClean="0"/>
              <a:t>...»</a:t>
            </a:r>
            <a:r>
              <a:rPr lang="ru-RU" sz="1400" dirty="0" smtClean="0"/>
              <a:t>, при этом возможны половые связи на стороне на основе новых </a:t>
            </a:r>
            <a:r>
              <a:rPr lang="ru-RU" sz="1400" dirty="0" err="1" smtClean="0"/>
              <a:t>привязаннос-тей</a:t>
            </a:r>
            <a:r>
              <a:rPr lang="ru-RU" sz="1400" dirty="0" smtClean="0"/>
              <a:t> или уход в половые извращения с целью «разнообразить удовольствия». Построение новой семьи на </a:t>
            </a:r>
            <a:r>
              <a:rPr lang="ru-RU" sz="1400" dirty="0" err="1" smtClean="0"/>
              <a:t>осно-ве</a:t>
            </a:r>
            <a:r>
              <a:rPr lang="ru-RU" sz="1400" dirty="0" smtClean="0"/>
              <a:t> новых инстинктивных привязанностей не гарантирует её устойчивости по тем же причинам.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3. Позиция «оценщика».</a:t>
            </a:r>
            <a:r>
              <a:rPr lang="ru-RU" sz="1400" dirty="0" smtClean="0"/>
              <a:t> Потенциальный супруг (супруга) должен обладать определённым набором </a:t>
            </a:r>
            <a:r>
              <a:rPr lang="ru-RU" sz="1400" dirty="0" err="1" smtClean="0"/>
              <a:t>ка-честв</a:t>
            </a:r>
            <a:r>
              <a:rPr lang="ru-RU" sz="1400" dirty="0" smtClean="0"/>
              <a:t> и не должен обладать набором других определённых качеств. Интернет-мудрость: </a:t>
            </a:r>
            <a:r>
              <a:rPr lang="ru-RU" sz="1400" i="1" dirty="0" smtClean="0"/>
              <a:t>«Брак по расчёту может быть счастливым, если расчёты правильны». </a:t>
            </a:r>
            <a:r>
              <a:rPr lang="ru-RU" sz="1400" dirty="0" smtClean="0"/>
              <a:t>Но такое супружество может стать неприемлемым потому, что: 1) расчёты ошибочны, 2) оцененная личность изменилась с течением времени, 3) «оценщик» изменился сам и изменил свод требований к супругу (супруге), которым он (она) не соответствует.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4. </a:t>
            </a:r>
            <a:r>
              <a:rPr lang="ru-RU" sz="1400" b="1" dirty="0" smtClean="0">
                <a:solidFill>
                  <a:srgbClr val="FF0000"/>
                </a:solidFill>
              </a:rPr>
              <a:t>Злоупотребления — вследствие глупости и безволия — со стороны женщин </a:t>
            </a:r>
            <a:r>
              <a:rPr lang="ru-RU" sz="1400" dirty="0" smtClean="0">
                <a:solidFill>
                  <a:srgbClr val="FF0000"/>
                </a:solidFill>
              </a:rPr>
              <a:t>властью над мужчиной, в основе которой лежит инстинктивно-психологическая подчинённость мужчины женщине.</a:t>
            </a:r>
          </a:p>
          <a:p>
            <a:r>
              <a:rPr lang="ru-RU" sz="1600" dirty="0" smtClean="0">
                <a:solidFill>
                  <a:srgbClr val="1005A3"/>
                </a:solidFill>
              </a:rPr>
              <a:t>Так животное начало рушит семьи и убивает цивилизацию тех, кто не думает, кто безволен или не желает жить под властью Божественного начала в преемственности поколений.</a:t>
            </a:r>
            <a:endParaRPr lang="ru-RU" sz="1600" dirty="0">
              <a:solidFill>
                <a:srgbClr val="1005A3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Бог не искореняет праведность: биологические и </a:t>
            </a:r>
            <a:r>
              <a:rPr lang="ru-RU" sz="1200" dirty="0" err="1" smtClean="0">
                <a:solidFill>
                  <a:schemeClr val="bg1"/>
                </a:solidFill>
                <a:latin typeface="+mj-lt"/>
              </a:rPr>
              <a:t>социокультурные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факторы, разрушающие супружество.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3950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Погасить похоть — обрести власть над половыми инстинктами.</a:t>
            </a:r>
          </a:p>
          <a:p>
            <a:r>
              <a:rPr lang="ru-RU" sz="1400" dirty="0" smtClean="0"/>
              <a:t>2. Отстроиться от позиции «оценщика».</a:t>
            </a:r>
          </a:p>
          <a:p>
            <a:r>
              <a:rPr lang="ru-RU" sz="1400" dirty="0" smtClean="0"/>
              <a:t>3. Удерживать  себя при правильном эмоционально-смысловом строе. Он строится и восстанавливается по «камертону»: </a:t>
            </a:r>
            <a:r>
              <a:rPr lang="ru-RU" sz="1400" dirty="0" smtClean="0">
                <a:solidFill>
                  <a:srgbClr val="FF0000"/>
                </a:solidFill>
              </a:rPr>
              <a:t>осознание смысла «Всевышний не ошибается, всё, что происходит, происходит наилучшим возможным образом при тех нравственности, этике, миропонимании, что свойственны людям» — должно сопровождаться спокойствием и радостью. </a:t>
            </a:r>
            <a:r>
              <a:rPr lang="ru-RU" sz="1400" dirty="0" smtClean="0"/>
              <a:t>Такое настроение надо научиться создавать и поддерживать в потоке событий: только при нём чувства и психика в целом работают наилучшим возможным образом, совершают минимальное количество ошибок и устраняют последствия прошлых ошибок.</a:t>
            </a:r>
          </a:p>
          <a:p>
            <a:pPr hangingPunct="0"/>
            <a:r>
              <a:rPr lang="ru-RU" sz="1400" dirty="0" smtClean="0"/>
              <a:t>4. Реализовав в себе первое — третье, воспринимать потенциальных супругов чувствами. Если человек в таком настроении, то в его восприятии люди различны. И суженого (суженую) он (она) отличит от других потому, что есть ощущение, вырабатываемое и непрестанно воспроизводимое «шестым чувством», что с этим человеком хорошо вне зависимости от того, как он выглядит, какие особенности и «</a:t>
            </a:r>
            <a:r>
              <a:rPr lang="ru-RU" sz="1400" dirty="0" err="1" smtClean="0"/>
              <a:t>глюки</a:t>
            </a:r>
            <a:r>
              <a:rPr lang="ru-RU" sz="1400" dirty="0" smtClean="0"/>
              <a:t>» </a:t>
            </a:r>
            <a:r>
              <a:rPr lang="ru-RU" sz="1400" dirty="0" err="1" smtClean="0"/>
              <a:t>свойст-венны</a:t>
            </a:r>
            <a:r>
              <a:rPr lang="ru-RU" sz="1400" dirty="0" smtClean="0"/>
              <a:t> его психике, какая у него родня. И это «хорошо» неизъяснимо в словах отчасти потому, что оно </a:t>
            </a:r>
            <a:r>
              <a:rPr lang="ru-RU" sz="1400" dirty="0" err="1" smtClean="0"/>
              <a:t>загадочно-непознанно</a:t>
            </a:r>
            <a:r>
              <a:rPr lang="ru-RU" sz="1400" dirty="0" smtClean="0"/>
              <a:t>, поскольку связано с судьбами людей, которые ими в их большинстве полностью и детально не осознаются даже во взрослости. Это «хорошо» — ощущение </a:t>
            </a:r>
            <a:r>
              <a:rPr lang="ru-RU" sz="1400" dirty="0" err="1" smtClean="0"/>
              <a:t>биополевого</a:t>
            </a:r>
            <a:r>
              <a:rPr lang="ru-RU" sz="1400" dirty="0" smtClean="0"/>
              <a:t> физиологического единства и взаимной </a:t>
            </a:r>
            <a:r>
              <a:rPr lang="ru-RU" sz="1400" dirty="0" err="1" smtClean="0"/>
              <a:t>дополнительности</a:t>
            </a:r>
            <a:r>
              <a:rPr lang="ru-RU" sz="1400" dirty="0" smtClean="0"/>
              <a:t> биополей мужчины и женщины; оно </a:t>
            </a:r>
            <a:r>
              <a:rPr lang="ru-RU" sz="1400" dirty="0" err="1" smtClean="0"/>
              <a:t>информативно-алгоритми-чески</a:t>
            </a:r>
            <a:r>
              <a:rPr lang="ru-RU" sz="1400" dirty="0" smtClean="0"/>
              <a:t> относится к более глубоким уровням организации жизни, нежели осознанная осмысленность  бытия личности, поскольку  в нём сокрыты судьбы  обоих — многовариантные сценарии жизни каждого из потенциальных супругов. Если это взаимно, то надо строить семью; если кто-то один к этому не пришёл, то надо быть терпеливым, чтобы пробудить в нём Любовь и построить семью. </a:t>
            </a:r>
          </a:p>
          <a:p>
            <a:pPr hangingPunct="0"/>
            <a:r>
              <a:rPr lang="ru-RU" sz="1400" dirty="0" smtClean="0">
                <a:solidFill>
                  <a:srgbClr val="1005A3"/>
                </a:solidFill>
              </a:rPr>
              <a:t>5.  Рождённые и принятые в семью дети должны быть воспитаны так, чтобы к подростковому возрасту всё это они не только знали на словах, но чувствовали бы в себе и могли это всё реализовать в своей жизни.</a:t>
            </a:r>
            <a:endParaRPr lang="ru-RU" sz="1400" dirty="0">
              <a:solidFill>
                <a:srgbClr val="1005A3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Устойчивость семьи в преемственности поколений.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55776" y="339502"/>
            <a:ext cx="6588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005A3"/>
                </a:solidFill>
              </a:rPr>
              <a:t> «Память... память — это верно, спасибо за указ… А вы спросили, почему у него память-то плохая... и речь? Может </a:t>
            </a:r>
            <a:r>
              <a:rPr lang="ru-RU" sz="1400" dirty="0" smtClean="0">
                <a:solidFill>
                  <a:srgbClr val="FF0000"/>
                </a:solidFill>
              </a:rPr>
              <a:t>у него отец-то потомственный </a:t>
            </a:r>
            <a:r>
              <a:rPr lang="ru-RU" sz="1400" dirty="0" err="1" smtClean="0">
                <a:solidFill>
                  <a:srgbClr val="FF0000"/>
                </a:solidFill>
              </a:rPr>
              <a:t>алко-голик</a:t>
            </a:r>
            <a:r>
              <a:rPr lang="ru-RU" sz="1400" dirty="0" smtClean="0">
                <a:solidFill>
                  <a:srgbClr val="FF0000"/>
                </a:solidFill>
              </a:rPr>
              <a:t>!</a:t>
            </a:r>
            <a:r>
              <a:rPr lang="ru-RU" sz="1400" dirty="0" smtClean="0">
                <a:solidFill>
                  <a:srgbClr val="1005A3"/>
                </a:solidFill>
              </a:rPr>
              <a:t> Может мальчик-то мой головку до полутора лет не держал! И все </a:t>
            </a:r>
            <a:r>
              <a:rPr lang="ru-RU" sz="1400" dirty="0" err="1" smtClean="0">
                <a:solidFill>
                  <a:srgbClr val="1005A3"/>
                </a:solidFill>
              </a:rPr>
              <a:t>го-ворили</a:t>
            </a:r>
            <a:r>
              <a:rPr lang="ru-RU" sz="1400" dirty="0" smtClean="0">
                <a:solidFill>
                  <a:srgbClr val="1005A3"/>
                </a:solidFill>
              </a:rPr>
              <a:t>, что не выживет! Его и посейчас во дворе «доходягой» дразнят. Уж извините… не надо было и говорить-то. Который по русскому говорит: «</a:t>
            </a:r>
            <a:r>
              <a:rPr lang="ru-RU" sz="1400" dirty="0" err="1" smtClean="0">
                <a:solidFill>
                  <a:srgbClr val="1005A3"/>
                </a:solidFill>
              </a:rPr>
              <a:t>па-мять</a:t>
            </a:r>
            <a:r>
              <a:rPr lang="ru-RU" sz="1400" dirty="0" smtClean="0">
                <a:solidFill>
                  <a:srgbClr val="1005A3"/>
                </a:solidFill>
              </a:rPr>
              <a:t>». И по физике…» (К/</a:t>
            </a:r>
            <a:r>
              <a:rPr lang="ru-RU" sz="1400" dirty="0" err="1" smtClean="0">
                <a:solidFill>
                  <a:srgbClr val="1005A3"/>
                </a:solidFill>
              </a:rPr>
              <a:t>ф</a:t>
            </a:r>
            <a:r>
              <a:rPr lang="ru-RU" sz="1400" dirty="0" smtClean="0">
                <a:solidFill>
                  <a:srgbClr val="1005A3"/>
                </a:solidFill>
              </a:rPr>
              <a:t> «Доживём до понедельника», с 44-й минуты).</a:t>
            </a:r>
            <a:endParaRPr lang="ru-RU" sz="1400" dirty="0">
              <a:solidFill>
                <a:srgbClr val="1005A3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Дети не должны быть случайным продуктом секса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в неправедной жизни родителей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9938" name="Picture 2" descr="http://m.kino-teatr.ru/acter/album/4020/13492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400373"/>
            <a:ext cx="2523751" cy="121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2460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— Это не материнский подвиг , а преступление перед сыном и перед обществом, грех перед Богом.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Цесаревич Алексей Николаевич родился 30 июля (12 августа) 1904 г., был болен гемофилией. Его зачатие произошло на фоне переговоров России и Японии об урегулировании конфликта </a:t>
            </a:r>
            <a:r>
              <a:rPr lang="ru-RU" sz="1400" i="1" dirty="0" smtClean="0"/>
              <a:t>колонизаторских (неправедных) </a:t>
            </a:r>
            <a:r>
              <a:rPr lang="ru-RU" sz="1400" dirty="0" smtClean="0"/>
              <a:t>интересов обеих империй в Корее и Маньчжурии. Россия занимала позицию </a:t>
            </a:r>
            <a:r>
              <a:rPr lang="ru-RU" sz="1400" dirty="0" smtClean="0">
                <a:solidFill>
                  <a:srgbClr val="FF0000"/>
                </a:solidFill>
              </a:rPr>
              <a:t>«нам нужна маленькая победоносная война, чтобы предотвратить революцию»</a:t>
            </a:r>
            <a:r>
              <a:rPr lang="ru-RU" sz="1400" dirty="0" smtClean="0"/>
              <a:t>.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— Гемофилия наследника престола — намёк Свыше царю, что он не в праве проливать попусту и в </a:t>
            </a:r>
            <a:r>
              <a:rPr lang="ru-RU" sz="1400" dirty="0" err="1" smtClean="0">
                <a:solidFill>
                  <a:srgbClr val="FF0000"/>
                </a:solidFill>
              </a:rPr>
              <a:t>непра-ведных</a:t>
            </a:r>
            <a:r>
              <a:rPr lang="ru-RU" sz="1400" dirty="0" smtClean="0">
                <a:solidFill>
                  <a:srgbClr val="FF0000"/>
                </a:solidFill>
              </a:rPr>
              <a:t> войнах народную кровь. </a:t>
            </a:r>
            <a:r>
              <a:rPr lang="ru-RU" sz="1400" dirty="0" smtClean="0"/>
              <a:t> Но царь сам не понял намёка, церковь не объяснила, и далее:  русско-японская война, кровавое воскресенье 9 января 1905 и революция, </a:t>
            </a:r>
            <a:r>
              <a:rPr lang="ru-RU" sz="1400" dirty="0" err="1" smtClean="0"/>
              <a:t>ленский</a:t>
            </a:r>
            <a:r>
              <a:rPr lang="ru-RU" sz="1400" dirty="0" smtClean="0"/>
              <a:t> расстрел, первая мировая и в итоге — крах империи и гибель династии. Такое зачатие — преступление перед сыном, а вся политика его царствования — преступление перед народами России и </a:t>
            </a:r>
            <a:r>
              <a:rPr lang="ru-RU" sz="1400" b="1" dirty="0" smtClean="0"/>
              <a:t>грех перед Богом: Бог не искореняет праведность</a:t>
            </a:r>
            <a:r>
              <a:rPr lang="ru-RU" sz="1400" dirty="0" smtClean="0"/>
              <a:t>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Предназначение человека — быть наместником Божьим на Земле (Коран, суры 2:30, 27:62, 35:39). </a:t>
            </a:r>
            <a:r>
              <a:rPr lang="ru-RU" sz="1400" dirty="0" err="1" smtClean="0"/>
              <a:t>Соот-ветственно</a:t>
            </a:r>
            <a:r>
              <a:rPr lang="ru-RU" sz="1400" dirty="0" smtClean="0"/>
              <a:t>:</a:t>
            </a:r>
            <a:r>
              <a:rPr lang="ru-RU" sz="1400" dirty="0" smtClean="0">
                <a:solidFill>
                  <a:srgbClr val="FF0000"/>
                </a:solidFill>
              </a:rPr>
              <a:t> зачатие человека — священный акт зачатия потенциального наместника Божьего на Земле,</a:t>
            </a:r>
            <a:r>
              <a:rPr lang="ru-RU" sz="1400" dirty="0" smtClean="0"/>
              <a:t> и к нему родители обязаны подготовиться и телесно (вести здоровый образ жизни, чтобы зачатие произошло физиологически наилучшим образом) и </a:t>
            </a:r>
            <a:r>
              <a:rPr lang="ru-RU" sz="1400" dirty="0" err="1" smtClean="0"/>
              <a:t>нравственно-психологически</a:t>
            </a:r>
            <a:r>
              <a:rPr lang="ru-RU" sz="1400" dirty="0" smtClean="0"/>
              <a:t>, </a:t>
            </a:r>
            <a:r>
              <a:rPr lang="ru-RU" sz="1400" dirty="0" smtClean="0">
                <a:solidFill>
                  <a:srgbClr val="FF0000"/>
                </a:solidFill>
              </a:rPr>
              <a:t>чтобы Бог имел возможность щедро одарить  ребёнка в его судьбе.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Духовное наследие родителей и его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дОлжная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трансляция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детям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0962" name="Picture 2" descr="http://cinejournal.org/images/screenshots/screenshot_907_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496" y="427286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339502"/>
            <a:ext cx="6876256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400" dirty="0" smtClean="0"/>
              <a:t>«К о </a:t>
            </a:r>
            <a:r>
              <a:rPr lang="ru-RU" sz="1400" dirty="0" err="1" smtClean="0"/>
              <a:t>р</a:t>
            </a:r>
            <a:r>
              <a:rPr lang="ru-RU" sz="1400" dirty="0" smtClean="0"/>
              <a:t> </a:t>
            </a:r>
            <a:r>
              <a:rPr lang="ru-RU" sz="1400" dirty="0" err="1" smtClean="0"/>
              <a:t>о</a:t>
            </a:r>
            <a:r>
              <a:rPr lang="ru-RU" sz="1400" dirty="0" smtClean="0"/>
              <a:t> л </a:t>
            </a:r>
            <a:r>
              <a:rPr lang="ru-RU" sz="1400" dirty="0" err="1" smtClean="0"/>
              <a:t>ь</a:t>
            </a:r>
            <a:r>
              <a:rPr lang="ru-RU" sz="1400" dirty="0" smtClean="0"/>
              <a:t>. И самое обидное, что не я в этом виноват...</a:t>
            </a:r>
          </a:p>
          <a:p>
            <a:pPr hangingPunct="0"/>
            <a:r>
              <a:rPr lang="ru-RU" sz="1400" dirty="0" smtClean="0"/>
              <a:t>Х о </a:t>
            </a:r>
            <a:r>
              <a:rPr lang="ru-RU" sz="1400" dirty="0" err="1" smtClean="0"/>
              <a:t>з</a:t>
            </a:r>
            <a:r>
              <a:rPr lang="ru-RU" sz="1400" dirty="0" smtClean="0"/>
              <a:t> я и н. А кто же?</a:t>
            </a:r>
          </a:p>
          <a:p>
            <a:pPr hangingPunct="0"/>
            <a:r>
              <a:rPr lang="ru-RU" sz="1400" dirty="0" smtClean="0"/>
              <a:t>К о </a:t>
            </a:r>
            <a:r>
              <a:rPr lang="ru-RU" sz="1400" dirty="0" err="1" smtClean="0"/>
              <a:t>р</a:t>
            </a:r>
            <a:r>
              <a:rPr lang="ru-RU" sz="1400" dirty="0" smtClean="0"/>
              <a:t> </a:t>
            </a:r>
            <a:r>
              <a:rPr lang="ru-RU" sz="1400" dirty="0" err="1" smtClean="0"/>
              <a:t>о</a:t>
            </a:r>
            <a:r>
              <a:rPr lang="ru-RU" sz="1400" dirty="0" smtClean="0"/>
              <a:t> л </a:t>
            </a:r>
            <a:r>
              <a:rPr lang="ru-RU" sz="1400" dirty="0" err="1" smtClean="0"/>
              <a:t>ь</a:t>
            </a:r>
            <a:r>
              <a:rPr lang="ru-RU" sz="1400" dirty="0" smtClean="0"/>
              <a:t>. Предки. Прадеды, прабабки, внучатные дяди, тёти разные, праотцы и праматери. Они вели себя при жизни как свиньи, а мне приходится отвечать. Паразиты они, вот что я вам скажу, простите невольную резкость выражения. Я по натуре добряк, умница, люблю музыку, рыбную ловлю, кошек. И вдруг </a:t>
            </a:r>
            <a:r>
              <a:rPr lang="ru-RU" sz="1400" dirty="0" err="1" smtClean="0"/>
              <a:t>тако-го</a:t>
            </a:r>
            <a:r>
              <a:rPr lang="ru-RU" sz="1400" dirty="0" smtClean="0"/>
              <a:t> натворю, что хоть плачь.</a:t>
            </a:r>
          </a:p>
          <a:p>
            <a:pPr hangingPunct="0"/>
            <a:r>
              <a:rPr lang="ru-RU" sz="1400" dirty="0" smtClean="0"/>
              <a:t>Х о </a:t>
            </a:r>
            <a:r>
              <a:rPr lang="ru-RU" sz="1400" dirty="0" err="1" smtClean="0"/>
              <a:t>з</a:t>
            </a:r>
            <a:r>
              <a:rPr lang="ru-RU" sz="1400" dirty="0" smtClean="0"/>
              <a:t> я и н. А удержаться никак невозможно?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6769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 о </a:t>
            </a:r>
            <a:r>
              <a:rPr lang="ru-RU" sz="1400" dirty="0" err="1" smtClean="0"/>
              <a:t>р</a:t>
            </a:r>
            <a:r>
              <a:rPr lang="ru-RU" sz="1400" dirty="0" smtClean="0"/>
              <a:t> </a:t>
            </a:r>
            <a:r>
              <a:rPr lang="ru-RU" sz="1400" dirty="0" err="1" smtClean="0"/>
              <a:t>о</a:t>
            </a:r>
            <a:r>
              <a:rPr lang="ru-RU" sz="1400" dirty="0" smtClean="0"/>
              <a:t> л </a:t>
            </a:r>
            <a:r>
              <a:rPr lang="ru-RU" sz="1400" dirty="0" err="1" smtClean="0"/>
              <a:t>ь</a:t>
            </a:r>
            <a:r>
              <a:rPr lang="ru-RU" sz="1400" dirty="0" smtClean="0"/>
              <a:t>. Куда там!  (…) Молчи! Знаю, что ты скажешь! Отвечать самому, не сваливая вину на ближних, за все свои подлости и глупости — выше человеческих сил!»  (К/</a:t>
            </a:r>
            <a:r>
              <a:rPr lang="ru-RU" sz="1400" dirty="0" err="1" smtClean="0"/>
              <a:t>ф</a:t>
            </a:r>
            <a:r>
              <a:rPr lang="ru-RU" sz="1400" dirty="0" smtClean="0"/>
              <a:t> «Обыкновенное чудо»,  с 12-й минуты).</a:t>
            </a:r>
          </a:p>
          <a:p>
            <a:r>
              <a:rPr lang="ru-RU" sz="1400" dirty="0" smtClean="0">
                <a:solidFill>
                  <a:srgbClr val="1005A3"/>
                </a:solidFill>
              </a:rPr>
              <a:t>Однако принцесса не такая. Почему? — Потому, что Е.Л.Шварц в этой сказке показал правду жизни: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Король — осознаёт своё духовное наследие — всю ту порочную </a:t>
            </a:r>
            <a:r>
              <a:rPr lang="ru-RU" sz="1400" dirty="0" err="1" smtClean="0"/>
              <a:t>алгоритмику</a:t>
            </a:r>
            <a:r>
              <a:rPr lang="ru-RU" sz="1400" dirty="0" smtClean="0"/>
              <a:t> </a:t>
            </a:r>
            <a:r>
              <a:rPr lang="ru-RU" sz="1400" dirty="0" err="1" smtClean="0"/>
              <a:t>бессознательно-автоматичес-кого</a:t>
            </a:r>
            <a:r>
              <a:rPr lang="ru-RU" sz="1400" dirty="0" smtClean="0"/>
              <a:t> безвольного поведения в разного рода </a:t>
            </a:r>
            <a:r>
              <a:rPr lang="ru-RU" sz="1400" dirty="0" err="1" smtClean="0"/>
              <a:t>ситуациях-активизаторах</a:t>
            </a:r>
            <a:r>
              <a:rPr lang="ru-RU" sz="1400" dirty="0" smtClean="0"/>
              <a:t> поведенческих программ, которую создали его предки и которую он унаследовал от них через </a:t>
            </a:r>
            <a:r>
              <a:rPr lang="ru-RU" sz="1400" dirty="0" err="1" smtClean="0"/>
              <a:t>биополевую</a:t>
            </a:r>
            <a:r>
              <a:rPr lang="ru-RU" sz="1400" dirty="0" smtClean="0"/>
              <a:t> общность — через </a:t>
            </a:r>
            <a:r>
              <a:rPr lang="ru-RU" sz="1400" dirty="0" err="1" smtClean="0"/>
              <a:t>эгрегор</a:t>
            </a:r>
            <a:r>
              <a:rPr lang="ru-RU" sz="1400" dirty="0" smtClean="0"/>
              <a:t> его рода.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Он оценивает её как порочную, но его безволие не позволяет ему вести себя иначе.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 итоге принцесса её не унаследовала — её дух (биополе) не замусорено этими пороками рода.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Кроме того король создал вокруг неё иную культурную среду — </a:t>
            </a:r>
            <a:r>
              <a:rPr lang="ru-RU" sz="1400" i="1" dirty="0" smtClean="0">
                <a:solidFill>
                  <a:srgbClr val="FF0000"/>
                </a:solidFill>
              </a:rPr>
              <a:t>по сути семейную атмосферу</a:t>
            </a:r>
            <a:r>
              <a:rPr lang="ru-RU" sz="1400" i="1" dirty="0" smtClean="0"/>
              <a:t>, в </a:t>
            </a:r>
            <a:r>
              <a:rPr lang="ru-RU" sz="1400" i="1" dirty="0" err="1" smtClean="0"/>
              <a:t>кото-рой</a:t>
            </a:r>
            <a:r>
              <a:rPr lang="ru-RU" sz="1400" i="1" dirty="0" smtClean="0"/>
              <a:t> психика принцессы, пока она была несмышлёным ребёнком, не могла воспринять пороки взрослых.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— И это не сказка-вымысел, это руководство по подготовке к зачатию Человека — наместника </a:t>
            </a:r>
            <a:r>
              <a:rPr lang="ru-RU" sz="1400" dirty="0" err="1" smtClean="0">
                <a:solidFill>
                  <a:srgbClr val="FF0000"/>
                </a:solidFill>
              </a:rPr>
              <a:t>Божиего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1005A3"/>
                </a:solidFill>
              </a:rPr>
              <a:t>«Как-то в разговоре с Евгением Шварцем писатель Юрий Герман, автор известных произведений в духе соцреализма, сказал: «Хорошо тебе, Женя, фантазируй и пиши, что хочешь. Ты же сказочник!» «Что ты, Юра, я пишу жизнь, — ответил на это Шварц, — сказочник — это ты».</a:t>
            </a:r>
            <a:endParaRPr lang="ru-RU" sz="1400" dirty="0">
              <a:solidFill>
                <a:srgbClr val="1005A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3950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Детство предназначено для того, чтобы </a:t>
            </a:r>
            <a:r>
              <a:rPr lang="ru-RU" sz="1400" i="1" dirty="0" smtClean="0">
                <a:solidFill>
                  <a:srgbClr val="FF0000"/>
                </a:solidFill>
              </a:rPr>
              <a:t>ПОМОЧЬ ребёнку подготовить себя к самостоятельной </a:t>
            </a:r>
            <a:r>
              <a:rPr lang="ru-RU" sz="1400" i="1" dirty="0" err="1" smtClean="0">
                <a:solidFill>
                  <a:srgbClr val="FF0000"/>
                </a:solidFill>
              </a:rPr>
              <a:t>взрос-лой</a:t>
            </a:r>
            <a:r>
              <a:rPr lang="ru-RU" sz="1400" i="1" dirty="0" smtClean="0">
                <a:solidFill>
                  <a:srgbClr val="FF0000"/>
                </a:solidFill>
              </a:rPr>
              <a:t> жизни, </a:t>
            </a:r>
            <a:r>
              <a:rPr lang="ru-RU" sz="1400" dirty="0" smtClean="0">
                <a:solidFill>
                  <a:srgbClr val="FF0000"/>
                </a:solidFill>
              </a:rPr>
              <a:t>а не для того, чтобы родители и старшие родственники «засюсюкали» или «отпрессовали» ребёнка» по своему </a:t>
            </a:r>
            <a:r>
              <a:rPr lang="ru-RU" sz="1400" i="1" dirty="0" smtClean="0">
                <a:solidFill>
                  <a:srgbClr val="FF0000"/>
                </a:solidFill>
              </a:rPr>
              <a:t>недоразумению</a:t>
            </a:r>
            <a:r>
              <a:rPr lang="ru-RU" sz="1400" dirty="0" smtClean="0">
                <a:solidFill>
                  <a:srgbClr val="FF0000"/>
                </a:solidFill>
              </a:rPr>
              <a:t> и тем самым не дали ему повзрослеть.</a:t>
            </a:r>
          </a:p>
          <a:p>
            <a:r>
              <a:rPr lang="ru-RU" sz="1400" dirty="0" smtClean="0"/>
              <a:t>Свою первую педагогическую статью «Вопросы жизни» (1856г.) Н.И.Пирогов начал с воспроизведения диалога с неким собеседником:</a:t>
            </a:r>
          </a:p>
          <a:p>
            <a:pPr hangingPunct="0"/>
            <a:r>
              <a:rPr lang="ru-RU" sz="1400" dirty="0" smtClean="0">
                <a:solidFill>
                  <a:srgbClr val="1005A3"/>
                </a:solidFill>
              </a:rPr>
              <a:t>«К чему вы готовите вашего сына? — кто-то спросил меня.</a:t>
            </a:r>
          </a:p>
          <a:p>
            <a:pPr hangingPunct="0"/>
            <a:r>
              <a:rPr lang="ru-RU" sz="1400" dirty="0" smtClean="0">
                <a:solidFill>
                  <a:srgbClr val="1005A3"/>
                </a:solidFill>
              </a:rPr>
              <a:t>— Быть человеком, — отвечал я.</a:t>
            </a:r>
          </a:p>
          <a:p>
            <a:pPr hangingPunct="0"/>
            <a:r>
              <a:rPr lang="ru-RU" sz="1400" dirty="0" smtClean="0">
                <a:solidFill>
                  <a:srgbClr val="1005A3"/>
                </a:solidFill>
              </a:rPr>
              <a:t>— Разве вы не знаете, — сказал спросивший, — что людей собственно нет на свете; это одно отвлечение, вовсе не нужное для нашего общества. Нам необходимы негоцианты, солдаты, механики, моряки, врачи, юристы, а не люди». </a:t>
            </a:r>
            <a:r>
              <a:rPr lang="ru-RU" sz="1400" dirty="0" smtClean="0"/>
              <a:t>— Распространение и доминирование последнего мнения — главная причина </a:t>
            </a:r>
            <a:r>
              <a:rPr lang="ru-RU" sz="1400" dirty="0" err="1" smtClean="0"/>
              <a:t>бедст-вий</a:t>
            </a:r>
            <a:r>
              <a:rPr lang="ru-RU" sz="1400" dirty="0" smtClean="0"/>
              <a:t> России и всего человечества. Действительно, нет такой профессии «человек», но индивид, </a:t>
            </a:r>
            <a:r>
              <a:rPr lang="ru-RU" sz="1400" dirty="0" err="1" smtClean="0"/>
              <a:t>состояв-шийся</a:t>
            </a:r>
            <a:r>
              <a:rPr lang="ru-RU" sz="1400" dirty="0" smtClean="0"/>
              <a:t> в качестве человека, всегда хороший добросовестный профессионал. А вот хороший профессионал далеко не всегда — хороший человек, чему третий рейх дал множество примеров. </a:t>
            </a:r>
            <a:r>
              <a:rPr lang="ru-RU" sz="1400" dirty="0" smtClean="0">
                <a:solidFill>
                  <a:srgbClr val="FF0000"/>
                </a:solidFill>
              </a:rPr>
              <a:t>Т.е. Н.И.Пирогов прав.</a:t>
            </a:r>
          </a:p>
          <a:p>
            <a:pPr hangingPunct="0"/>
            <a:r>
              <a:rPr lang="ru-RU" sz="1400" dirty="0" smtClean="0">
                <a:solidFill>
                  <a:srgbClr val="FF0000"/>
                </a:solidFill>
              </a:rPr>
              <a:t>Индивид состоялся в качестве человека — наместника </a:t>
            </a:r>
            <a:r>
              <a:rPr lang="ru-RU" sz="1400" dirty="0" err="1" smtClean="0">
                <a:solidFill>
                  <a:srgbClr val="FF0000"/>
                </a:solidFill>
              </a:rPr>
              <a:t>Божиего</a:t>
            </a:r>
            <a:r>
              <a:rPr lang="ru-RU" sz="1400" dirty="0" smtClean="0">
                <a:solidFill>
                  <a:srgbClr val="FF0000"/>
                </a:solidFill>
              </a:rPr>
              <a:t> на земле только, если его воля развита, творческий потенциал им востребован и реализуется под властью диктатуры совести осознанно волевым порядком с памятью о стыде. Это — </a:t>
            </a:r>
            <a:r>
              <a:rPr lang="ru-RU" sz="1400" b="1" dirty="0" smtClean="0">
                <a:solidFill>
                  <a:srgbClr val="FF0000"/>
                </a:solidFill>
              </a:rPr>
              <a:t>человечный тип строя психики, свойство свободных людей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pPr hangingPunct="0"/>
            <a:r>
              <a:rPr lang="ru-RU" sz="1400" dirty="0" smtClean="0"/>
              <a:t>Воспитание в семье должно быть направлено на то, чтобы дети и их друзья достигали необратимо </a:t>
            </a:r>
            <a:r>
              <a:rPr lang="ru-RU" sz="1400" dirty="0" err="1" smtClean="0"/>
              <a:t>чело-вечного</a:t>
            </a:r>
            <a:r>
              <a:rPr lang="ru-RU" sz="1400" dirty="0" smtClean="0"/>
              <a:t> типа строя психики к началу подросткового возраста или к </a:t>
            </a:r>
            <a:r>
              <a:rPr lang="ru-RU" sz="1400" i="1" dirty="0" smtClean="0"/>
              <a:t>началу юности (когда организм уже обрёл качества взрослости). </a:t>
            </a:r>
            <a:r>
              <a:rPr lang="ru-RU" sz="1400" dirty="0" smtClean="0"/>
              <a:t>Если нет хотя бы чего-то одного — творческого потенциала, совести, стыда, воли, — то есть человекообразная особь, влачащая существование под властью животного начала и </a:t>
            </a:r>
            <a:r>
              <a:rPr lang="ru-RU" sz="1400" dirty="0" err="1" smtClean="0"/>
              <a:t>разно-го</a:t>
            </a:r>
            <a:r>
              <a:rPr lang="ru-RU" sz="1400" dirty="0" smtClean="0"/>
              <a:t> рода культурных надстроек на нём. Такая особь опасна для себя самой, для окружающих и потомков. Поэтому </a:t>
            </a:r>
            <a:r>
              <a:rPr lang="ru-RU" sz="1400" dirty="0" smtClean="0">
                <a:solidFill>
                  <a:srgbClr val="FF0000"/>
                </a:solidFill>
              </a:rPr>
              <a:t>цивилизация, влачащая существование под властью животного начала, — самоубийца.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Дети: детство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, взросление и цель воспитания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33950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Решающий фактор в созидании благого будущего — Женщина-Мать.</a:t>
            </a:r>
          </a:p>
          <a:p>
            <a:r>
              <a:rPr lang="ru-RU" sz="1400" dirty="0" smtClean="0"/>
              <a:t>В жизни каждого человека есть период, над которым безраздельно властна его мама. Это период от избрания отца будущего ребёнка до примерно 3 лет, когда дети, освоив речь, начинают общаться по своему усмотрению с разными людьми. Всё, что мама сделала праведно в этот период, идёт во благо ребёнка, всё что ею не сделано либо сделано неправедно, в последующем невозможно компенсировать либо вообще, либо полноценно.</a:t>
            </a:r>
          </a:p>
          <a:p>
            <a:r>
              <a:rPr lang="ru-RU" sz="1400" dirty="0" smtClean="0">
                <a:solidFill>
                  <a:srgbClr val="1005A3"/>
                </a:solidFill>
              </a:rPr>
              <a:t>Творческий потенциал одинаково свойственен и мальчикам, и девочкам. Но в их взрослой жизни он реализуется по-разному: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005A3"/>
                </a:solidFill>
              </a:rPr>
              <a:t> творческий потенциал мальчиков реализуется непосредственно в работе с проблематикой (глобально </a:t>
            </a:r>
            <a:r>
              <a:rPr lang="ru-RU" sz="1400" dirty="0" err="1" smtClean="0">
                <a:solidFill>
                  <a:srgbClr val="1005A3"/>
                </a:solidFill>
              </a:rPr>
              <a:t>цивилизационной</a:t>
            </a:r>
            <a:r>
              <a:rPr lang="ru-RU" sz="1400" dirty="0" smtClean="0">
                <a:solidFill>
                  <a:srgbClr val="1005A3"/>
                </a:solidFill>
              </a:rPr>
              <a:t>, государственной, в профессии, в быту), и потому результаты его проявлений видны;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1005A3"/>
                </a:solidFill>
              </a:rPr>
              <a:t> творческий потенциал девочек реализуется большей частью опосредовано через творчество их детей, внуков, правнуков, через творчество супруга, и потому он для большинства «наблюдателей» не существует.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Поэтому стратегия возрождения России и преображения глобальной цивилизации — долгосрочная: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На её первом этапе необходимо зачать, родить и вырастить поколение «Василис Премудрых», которые смогут реализовать свой творческий потенциал, построив устойчивую семью и праведно в качестве </a:t>
            </a:r>
            <a:r>
              <a:rPr lang="ru-RU" sz="1400" dirty="0" err="1" smtClean="0">
                <a:solidFill>
                  <a:srgbClr val="FF0000"/>
                </a:solidFill>
              </a:rPr>
              <a:t>Мате-рей</a:t>
            </a:r>
            <a:r>
              <a:rPr lang="ru-RU" sz="1400" dirty="0" smtClean="0">
                <a:solidFill>
                  <a:srgbClr val="FF0000"/>
                </a:solidFill>
              </a:rPr>
              <a:t>, сделав всё наилучшим образом на этапе жизни человека, над которым безраздельно властна его мама.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Они родят второе поколение «Василис Премудрых» и первое поколение мужчин-творцов, не </a:t>
            </a:r>
            <a:r>
              <a:rPr lang="ru-RU" sz="1400" dirty="0" err="1" smtClean="0">
                <a:solidFill>
                  <a:srgbClr val="FF0000"/>
                </a:solidFill>
              </a:rPr>
              <a:t>отягощён-ных</a:t>
            </a:r>
            <a:r>
              <a:rPr lang="ru-RU" sz="1400" dirty="0" smtClean="0">
                <a:solidFill>
                  <a:srgbClr val="FF0000"/>
                </a:solidFill>
              </a:rPr>
              <a:t> порочным наследием предков, которые смогут выявлять, разрешать и </a:t>
            </a:r>
            <a:r>
              <a:rPr lang="ru-RU" sz="1400" dirty="0" err="1" smtClean="0">
                <a:solidFill>
                  <a:srgbClr val="FF0000"/>
                </a:solidFill>
              </a:rPr>
              <a:t>профилактировать</a:t>
            </a:r>
            <a:r>
              <a:rPr lang="ru-RU" sz="1400" dirty="0" smtClean="0">
                <a:solidFill>
                  <a:srgbClr val="FF0000"/>
                </a:solidFill>
              </a:rPr>
              <a:t> проблемы.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 И далее процесс воспроизводства культурно состоятельных поколений, живущих под властью Божественного начала, будет устойчиво продолжаться в преемственности поколений.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Будущее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общество — это повзрослевшие нынешние и ещё не рождённые дети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46"/>
            <a:ext cx="8532440" cy="352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 вере вашей да будет вам…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67494"/>
            <a:ext cx="4427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Всё представленное ранее проистекает из объективных закономерностей, которым подчинена жизнь людей, но которые не изучаются ни в школе, ни в вузах. </a:t>
            </a:r>
          </a:p>
          <a:p>
            <a:r>
              <a:rPr lang="ru-RU" sz="1600" dirty="0" smtClean="0"/>
              <a:t>В силу особенностей исторически </a:t>
            </a:r>
            <a:r>
              <a:rPr lang="ru-RU" sz="1600" dirty="0" err="1" smtClean="0"/>
              <a:t>сложив-шейся</a:t>
            </a:r>
            <a:r>
              <a:rPr lang="ru-RU" sz="1600" dirty="0" smtClean="0"/>
              <a:t> культуры большинству граждан </a:t>
            </a:r>
            <a:r>
              <a:rPr lang="ru-RU" sz="1600" dirty="0" err="1" smtClean="0"/>
              <a:t>Рос-сии</a:t>
            </a:r>
            <a:r>
              <a:rPr lang="ru-RU" sz="1600" dirty="0" smtClean="0"/>
              <a:t> изложенное останется неведомым, а большинство из тех, до кого дойдёт эта </a:t>
            </a:r>
            <a:r>
              <a:rPr lang="ru-RU" sz="1600" dirty="0" err="1" smtClean="0"/>
              <a:t>ин-формация</a:t>
            </a:r>
            <a:r>
              <a:rPr lang="ru-RU" sz="1600" dirty="0" smtClean="0"/>
              <a:t>, не примут её к размышлению и, тем более, не примут её как руководство к действию — по разным причинам: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69533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 парализующего волю скептицизма до отсутствия должного самообладания.</a:t>
            </a:r>
            <a:endParaRPr lang="ru-RU" sz="1600" dirty="0" smtClean="0">
              <a:solidFill>
                <a:srgbClr val="1005A3"/>
              </a:solidFill>
            </a:endParaRPr>
          </a:p>
          <a:p>
            <a:r>
              <a:rPr lang="ru-RU" sz="1600" dirty="0" smtClean="0">
                <a:solidFill>
                  <a:srgbClr val="1005A3"/>
                </a:solidFill>
              </a:rPr>
              <a:t>Однако, будущее созидается не основной статистической массой. Будущее созидается </a:t>
            </a:r>
            <a:r>
              <a:rPr lang="ru-RU" sz="1600" dirty="0" err="1" smtClean="0">
                <a:solidFill>
                  <a:srgbClr val="1005A3"/>
                </a:solidFill>
              </a:rPr>
              <a:t>поли-тически</a:t>
            </a:r>
            <a:r>
              <a:rPr lang="ru-RU" sz="1600" dirty="0" smtClean="0">
                <a:solidFill>
                  <a:srgbClr val="1005A3"/>
                </a:solidFill>
              </a:rPr>
              <a:t> активными меньшинствами, и вопрос только в том: праведны они либо нет. Перестройку и реформы творили порочные; возродить Россию и преобразить глобальную цивилизацию смогут только праведные, даже если процесс начнут творческие единицы.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Всё ранее изложенное — для тех, кто </a:t>
            </a:r>
            <a:r>
              <a:rPr lang="ru-RU" sz="1600" dirty="0" err="1" smtClean="0">
                <a:solidFill>
                  <a:srgbClr val="FF0000"/>
                </a:solidFill>
              </a:rPr>
              <a:t>нравственно-психологически</a:t>
            </a:r>
            <a:r>
              <a:rPr lang="ru-RU" sz="1600" dirty="0" smtClean="0">
                <a:solidFill>
                  <a:srgbClr val="FF0000"/>
                </a:solidFill>
              </a:rPr>
              <a:t> готов работать </a:t>
            </a:r>
            <a:r>
              <a:rPr lang="ru-RU" sz="1600" i="1" dirty="0" smtClean="0">
                <a:solidFill>
                  <a:srgbClr val="FF0000"/>
                </a:solidFill>
              </a:rPr>
              <a:t>от </a:t>
            </a:r>
            <a:r>
              <a:rPr lang="ru-RU" sz="1600" i="1" dirty="0" err="1" smtClean="0">
                <a:solidFill>
                  <a:srgbClr val="FF0000"/>
                </a:solidFill>
              </a:rPr>
              <a:t>щед-рот</a:t>
            </a:r>
            <a:r>
              <a:rPr lang="ru-RU" sz="1600" i="1" dirty="0" smtClean="0">
                <a:solidFill>
                  <a:srgbClr val="FF0000"/>
                </a:solidFill>
              </a:rPr>
              <a:t> души по своей вольной воле (т.е. не за отдельную плату) </a:t>
            </a:r>
            <a:r>
              <a:rPr lang="ru-RU" sz="1600" dirty="0" smtClean="0">
                <a:solidFill>
                  <a:srgbClr val="FF0000"/>
                </a:solidFill>
              </a:rPr>
              <a:t>на то, чтобы подарить детям и внукам лучший мир, чем тот, в котором мы живём сейчас…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411510"/>
            <a:ext cx="4896544" cy="262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339502"/>
            <a:ext cx="5148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Реальный суверенитет государства </a:t>
            </a:r>
            <a:r>
              <a:rPr lang="ru-RU" sz="1200" dirty="0" smtClean="0"/>
              <a:t>возникает </a:t>
            </a:r>
            <a:br>
              <a:rPr lang="ru-RU" sz="1200" dirty="0" smtClean="0"/>
            </a:br>
            <a:r>
              <a:rPr lang="ru-RU" sz="1200" dirty="0" smtClean="0"/>
              <a:t>в несколько этапов: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Сначала появляются люди, которые самостоятельно воспринимают действительность и самостоятельно осмысляют и переосмысляют воспринятое и памятное.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Они выражают </a:t>
            </a:r>
            <a:r>
              <a:rPr lang="ru-RU" sz="1200" dirty="0" smtClean="0">
                <a:solidFill>
                  <a:srgbClr val="FF0000"/>
                </a:solidFill>
              </a:rPr>
              <a:t>Идею суверенного государственного управления </a:t>
            </a:r>
            <a:r>
              <a:rPr lang="ru-RU" sz="1200" dirty="0" smtClean="0"/>
              <a:t>(проблемы, цели, задачи, пути и способы достижения целей).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Они или другие люди создают </a:t>
            </a:r>
            <a:r>
              <a:rPr lang="ru-RU" sz="1200" dirty="0" smtClean="0">
                <a:solidFill>
                  <a:srgbClr val="FF0000"/>
                </a:solidFill>
              </a:rPr>
              <a:t>научно-методологическое обеспечение социального управления </a:t>
            </a:r>
            <a:r>
              <a:rPr lang="ru-RU" sz="1200" dirty="0" smtClean="0"/>
              <a:t>(государственного и прочего), ориентированное на воплощение Идеи в жизнь.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На основе Идеи формируется общественная группа, которая несёт и развивает и Идею, и научно-методологическое обеспечение её воплощения в жизнь.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Эта группа так или иначе подчиняет себе государственную власть.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Государственная власть воспроизводит полноту суверенитета в преемственности поколений посредством системы образования и СМИ, через которые новые поколения осваивают и Идею, и научно-методологическое обеспечение её воплощения в жизнь.</a:t>
            </a:r>
          </a:p>
          <a:p>
            <a:pPr algn="ctr"/>
            <a:r>
              <a:rPr lang="ru-RU" sz="1200" dirty="0" smtClean="0"/>
              <a:t>————————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В России всё научно-методологическое обеспечение социального управления — внедрённый извне вздор (социология, политология, «экономические» теории), ориентированный на обслуживание либерально-рыночной модели в интересах врагов России.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Фото слева — только часть проблемы. </a:t>
            </a:r>
            <a:r>
              <a:rPr lang="ru-RU" sz="1200" dirty="0" smtClean="0">
                <a:solidFill>
                  <a:srgbClr val="1005A3"/>
                </a:solidFill>
              </a:rPr>
              <a:t>Поэтому на протяжении всей постсоветской эпохи вместо того, чтобы развиваться, страна </a:t>
            </a:r>
            <a:r>
              <a:rPr lang="ru-RU" sz="1200" dirty="0" err="1" smtClean="0">
                <a:solidFill>
                  <a:srgbClr val="1005A3"/>
                </a:solidFill>
              </a:rPr>
              <a:t>выми-рает</a:t>
            </a:r>
            <a:r>
              <a:rPr lang="ru-RU" sz="1200" dirty="0" smtClean="0">
                <a:solidFill>
                  <a:srgbClr val="1005A3"/>
                </a:solidFill>
              </a:rPr>
              <a:t>, а биологическая и культурная деградация прогрессируют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Picture 3" descr="Колониальная админист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843558"/>
            <a:ext cx="37873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267494"/>
            <a:ext cx="394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Конечно, ЦРУ никого из таких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«студентов» даже не пыталось завербовать…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" y="0"/>
            <a:ext cx="9144000" cy="8435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ts val="36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Надо соотносить одно с другим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 общенаучных методологических позиций: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987574"/>
            <a:ext cx="55446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 smtClean="0"/>
              <a:t>А.Я.Лившиц — в прошлом помощник президента РФ Б.Н.Ельцина, потом вице-премьер и министр финансов: </a:t>
            </a:r>
            <a:r>
              <a:rPr lang="ru-RU" sz="1600" b="1" dirty="0" smtClean="0"/>
              <a:t>«Экономика </a:t>
            </a:r>
            <a:r>
              <a:rPr lang="ru-RU" sz="1600" b="1" dirty="0"/>
              <a:t>похожа на женщину. Разве её поймёшь</a:t>
            </a:r>
            <a:r>
              <a:rPr lang="ru-RU" sz="1600" b="1" dirty="0" smtClean="0"/>
              <a:t>?» </a:t>
            </a:r>
            <a:r>
              <a:rPr lang="ru-RU" sz="1600" dirty="0"/>
              <a:t>— «Финансовые известия», 05.10.2005 г</a:t>
            </a:r>
            <a:r>
              <a:rPr lang="ru-RU" sz="1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ru-RU" sz="1600" dirty="0" err="1" smtClean="0"/>
              <a:t>А.В.Дворкович</a:t>
            </a:r>
            <a:r>
              <a:rPr lang="ru-RU" sz="1600" dirty="0" smtClean="0"/>
              <a:t> — в прошлом помощник </a:t>
            </a:r>
            <a:r>
              <a:rPr lang="ru-RU" sz="1600" dirty="0"/>
              <a:t>президента </a:t>
            </a:r>
            <a:r>
              <a:rPr lang="ru-RU" sz="1600" dirty="0" smtClean="0"/>
              <a:t>РФ Д.А.Медведева, потом вице-премьер: </a:t>
            </a:r>
            <a:r>
              <a:rPr lang="ru-RU" sz="1600" b="1" dirty="0" smtClean="0"/>
              <a:t>«Экономистов </a:t>
            </a:r>
            <a:r>
              <a:rPr lang="ru-RU" sz="1600" b="1" dirty="0"/>
              <a:t>придумали для того, чтобы на их фоне хорошо выглядели </a:t>
            </a:r>
            <a:r>
              <a:rPr lang="ru-RU" sz="1600" b="1" dirty="0" smtClean="0"/>
              <a:t>синоптики» </a:t>
            </a:r>
            <a:r>
              <a:rPr lang="ru-RU" sz="1600" dirty="0"/>
              <a:t>— «Комсомольская правда», 11.06.2009 г</a:t>
            </a:r>
            <a:r>
              <a:rPr lang="ru-RU" sz="16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rgbClr val="FF0000"/>
                </a:solidFill>
              </a:rPr>
              <a:t>Для политиков и обществоведов такие «откровения» — норма. А если их упрекнуть в некомпетентности и слабоумии, то они не способны ни к чему, кроме как предъявлять «регалии» вплоть до нобелевских премий.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1" y="1008619"/>
            <a:ext cx="3365935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Аналог</a:t>
            </a:r>
            <a:r>
              <a:rPr lang="ru-RU" dirty="0" smtClean="0"/>
              <a:t>: Сдача экзамена по сопротивлению материалов в техническом вузе. </a:t>
            </a:r>
          </a:p>
          <a:p>
            <a:r>
              <a:rPr lang="ru-RU" b="1" dirty="0" smtClean="0"/>
              <a:t>Студент: </a:t>
            </a:r>
            <a:r>
              <a:rPr lang="ru-RU" i="1" dirty="0" smtClean="0"/>
              <a:t>Профессор, механика сплошных сред как женщина: разве её  поймёшь? </a:t>
            </a:r>
          </a:p>
          <a:p>
            <a:r>
              <a:rPr lang="ru-RU" b="1" dirty="0" smtClean="0"/>
              <a:t>Профессор</a:t>
            </a:r>
            <a:r>
              <a:rPr lang="ru-RU" dirty="0" smtClean="0"/>
              <a:t>: Это гениально, вы заслуживаете не только отличной оценки, но и учёной степени кандидата… Нет, доктора наук.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 таком «сопромате» рухнула бы вся цивилизация.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A5A0-5E66-4F5A-9823-CDDF9D0AFB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6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58171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latin typeface="+mj-lt"/>
              </a:rPr>
              <a:t>Генератором проблем является буржуазный либерализм и либерально-рыночная экономическая модель, которым власть РФ тупо верна на протяжении десятилетий.</a:t>
            </a:r>
            <a:endParaRPr lang="ru-RU" sz="1600" dirty="0"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99792" y="581716"/>
            <a:ext cx="6444208" cy="4576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Деятельность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множества субъектов рынка подчинена максимизации их ЧАСТНЫХ доходов и сокращению издержек каждого из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них любыми путями.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Рынок не способен к целеполаганию в отношении образа жизни страны и развития её культуры, общества и экономики.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Рынок не содержит в себе механизма самонастройки экономики государства на достижение поставленных политиками целей или жизненных идеалов народа.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виды деятельности, общественно необходимые, но не осуществимые на принципах самоокупаемости вообще или в должном объёме.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Законы либерально-рыночного ценообразования таковы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они из поколения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поколение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воспроизводят массовую нищету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бескультурье, 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запустение и биологическое опустошение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территорий (в ХХ веке оно обрело глобальный характер),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фоне чего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сверхбогатое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меньшинство «бесится с жиру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и сетует на лень и тупость простонародья. 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Научно-технический прогресс в либерально-рыночной экономике сопровождается тем, что часть населения становится «экономическим избыточным» и так или иначе уничтожается «за ненадобностью», что и происходит в России в постсоветские времена.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A5A0-5E66-4F5A-9823-CDDF9D0AFB1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627534"/>
            <a:ext cx="2657132" cy="44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2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516"/>
          </a:xfrm>
          <a:solidFill>
            <a:srgbClr val="40706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600" dirty="0" smtClean="0">
                <a:latin typeface="+mj-lt"/>
              </a:rPr>
              <a:t>Кредитно-финансовая система — анализ на основе </a:t>
            </a:r>
            <a:r>
              <a:rPr lang="ru-RU" sz="1600" i="1" dirty="0" smtClean="0">
                <a:latin typeface="+mj-lt"/>
              </a:rPr>
              <a:t>правил Кирхгофа, которые все учили в школе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65516"/>
            <a:ext cx="38884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100" dirty="0" smtClean="0">
                <a:solidFill>
                  <a:srgbClr val="FF0000"/>
                </a:solidFill>
              </a:rPr>
              <a:t>Кредитование под процент имеет следствиями: </a:t>
            </a:r>
          </a:p>
          <a:p>
            <a:pPr marL="288000" indent="-288000" hangingPunct="0">
              <a:buFont typeface="Arial" pitchFamily="34" charset="0"/>
              <a:buChar char="•"/>
            </a:pPr>
            <a:r>
              <a:rPr lang="ru-RU" sz="1100" dirty="0" smtClean="0"/>
              <a:t>рост </a:t>
            </a:r>
            <a:r>
              <a:rPr lang="ru-RU" sz="1100" dirty="0"/>
              <a:t>номинальных цен (за счёт отнесения </a:t>
            </a:r>
            <a:r>
              <a:rPr lang="ru-RU" sz="1100" dirty="0" err="1" smtClean="0"/>
              <a:t>процен-тов</a:t>
            </a:r>
            <a:r>
              <a:rPr lang="ru-RU" sz="1100" dirty="0" smtClean="0"/>
              <a:t> </a:t>
            </a:r>
            <a:r>
              <a:rPr lang="ru-RU" sz="1100" dirty="0"/>
              <a:t>по кредиту на себестоимость продукции);</a:t>
            </a:r>
          </a:p>
          <a:p>
            <a:pPr marL="288000" indent="-288000" hangingPunct="0">
              <a:buFont typeface="Arial" pitchFamily="34" charset="0"/>
              <a:buChar char="•"/>
            </a:pPr>
            <a:r>
              <a:rPr lang="ru-RU" sz="1100" dirty="0"/>
              <a:t>потерю некоторой доли покупательной </a:t>
            </a:r>
            <a:r>
              <a:rPr lang="ru-RU" sz="1100" dirty="0" err="1" smtClean="0"/>
              <a:t>способно-сти</a:t>
            </a:r>
            <a:r>
              <a:rPr lang="ru-RU" sz="1100" dirty="0" smtClean="0"/>
              <a:t> </a:t>
            </a:r>
            <a:r>
              <a:rPr lang="ru-RU" sz="1100" dirty="0"/>
              <a:t>вне банковского сектора (за счёт роста уровня цен и оттока </a:t>
            </a:r>
            <a:r>
              <a:rPr lang="ru-RU" sz="1100" dirty="0" smtClean="0"/>
              <a:t>платёжеспособности </a:t>
            </a:r>
            <a:r>
              <a:rPr lang="ru-RU" sz="1100" dirty="0"/>
              <a:t>из общества в результате выплаты процентов по кредитам); </a:t>
            </a:r>
            <a:endParaRPr lang="ru-RU" sz="1100" dirty="0" smtClean="0"/>
          </a:p>
          <a:p>
            <a:pPr marL="288000" indent="-288000" hangingPunct="0">
              <a:buFont typeface="Arial" pitchFamily="34" charset="0"/>
              <a:buChar char="•"/>
            </a:pPr>
            <a:r>
              <a:rPr lang="ru-RU" sz="1100" dirty="0" smtClean="0"/>
              <a:t>диспропорции между оборотными средствами предприятий и  их производственными мощностями как таковыми (объёмом выпуска продукции в неизменных ценах);</a:t>
            </a:r>
            <a:endParaRPr lang="ru-RU" sz="1100" dirty="0"/>
          </a:p>
          <a:p>
            <a:pPr marL="288000" indent="-288000" hangingPunct="0">
              <a:buFont typeface="Arial" pitchFamily="34" charset="0"/>
              <a:buChar char="•"/>
            </a:pPr>
            <a:r>
              <a:rPr lang="ru-RU" sz="1100" dirty="0"/>
              <a:t>деформацию производственного и </a:t>
            </a:r>
            <a:r>
              <a:rPr lang="ru-RU" sz="1100" dirty="0" err="1" smtClean="0"/>
              <a:t>потребитель-ского</a:t>
            </a:r>
            <a:r>
              <a:rPr lang="ru-RU" sz="1100" dirty="0" smtClean="0"/>
              <a:t> </a:t>
            </a:r>
            <a:r>
              <a:rPr lang="ru-RU" sz="1100" dirty="0"/>
              <a:t>спроса и предложения продукции под воздействием прироста покупательной активности </a:t>
            </a:r>
            <a:r>
              <a:rPr lang="ru-RU" sz="1100" dirty="0" err="1"/>
              <a:t>мафиозно</a:t>
            </a:r>
            <a:r>
              <a:rPr lang="ru-RU" sz="1100" dirty="0"/>
              <a:t> организованной </a:t>
            </a:r>
            <a:r>
              <a:rPr lang="ru-RU" sz="1100" dirty="0" smtClean="0"/>
              <a:t>корпорации </a:t>
            </a:r>
            <a:r>
              <a:rPr lang="ru-RU" sz="1100" dirty="0" err="1" smtClean="0"/>
              <a:t>ростовщи-ков</a:t>
            </a:r>
            <a:r>
              <a:rPr lang="ru-RU" sz="1100" dirty="0"/>
              <a:t>, в чью </a:t>
            </a:r>
            <a:r>
              <a:rPr lang="ru-RU" sz="1100" dirty="0" smtClean="0"/>
              <a:t>собственность </a:t>
            </a:r>
            <a:r>
              <a:rPr lang="ru-RU" sz="1100" dirty="0"/>
              <a:t>необратимо перетекают (вследствие </a:t>
            </a:r>
            <a:r>
              <a:rPr lang="ru-RU" sz="1100" dirty="0" smtClean="0"/>
              <a:t>платежей </a:t>
            </a:r>
            <a:r>
              <a:rPr lang="ru-RU" sz="1100" dirty="0"/>
              <a:t>по процентам) финансы общества; </a:t>
            </a:r>
          </a:p>
          <a:p>
            <a:pPr marL="288000" indent="-288000">
              <a:buFont typeface="Arial" pitchFamily="34" charset="0"/>
              <a:buChar char="•"/>
            </a:pPr>
            <a:r>
              <a:rPr lang="ru-RU" sz="1100" dirty="0" smtClean="0"/>
              <a:t>социальную </a:t>
            </a:r>
            <a:r>
              <a:rPr lang="ru-RU" sz="1100" dirty="0"/>
              <a:t>напряжённость, поскольку как </a:t>
            </a:r>
            <a:r>
              <a:rPr lang="ru-RU" sz="1100" dirty="0" err="1" smtClean="0"/>
              <a:t>ростов-щики</a:t>
            </a:r>
            <a:r>
              <a:rPr lang="ru-RU" sz="1100" dirty="0"/>
              <a:t>, так и их непосредственные </a:t>
            </a:r>
            <a:r>
              <a:rPr lang="ru-RU" sz="1100" dirty="0" smtClean="0"/>
              <a:t>должники через </a:t>
            </a:r>
            <a:r>
              <a:rPr lang="ru-RU" sz="1100" dirty="0"/>
              <a:t>воздействие ссудного </a:t>
            </a:r>
            <a:r>
              <a:rPr lang="ru-RU" sz="1100" dirty="0" smtClean="0"/>
              <a:t>процента </a:t>
            </a:r>
            <a:r>
              <a:rPr lang="ru-RU" sz="1100" dirty="0"/>
              <a:t>на себестоимость и доходы </a:t>
            </a:r>
            <a:r>
              <a:rPr lang="ru-RU" sz="1100" dirty="0" smtClean="0"/>
              <a:t>перекачивают </a:t>
            </a:r>
            <a:r>
              <a:rPr lang="ru-RU" sz="1100" dirty="0"/>
              <a:t>в собственность </a:t>
            </a:r>
            <a:r>
              <a:rPr lang="ru-RU" sz="1100" dirty="0" smtClean="0"/>
              <a:t>корпорации кредиторов </a:t>
            </a:r>
            <a:r>
              <a:rPr lang="ru-RU" sz="1100" dirty="0"/>
              <a:t>покупательную способность и тех </a:t>
            </a:r>
            <a:r>
              <a:rPr lang="ru-RU" sz="1100" dirty="0" err="1" smtClean="0"/>
              <a:t>физи-ческих</a:t>
            </a:r>
            <a:r>
              <a:rPr lang="ru-RU" sz="1100" dirty="0" smtClean="0"/>
              <a:t> </a:t>
            </a:r>
            <a:r>
              <a:rPr lang="ru-RU" sz="1100" dirty="0"/>
              <a:t>и юридических лиц, которые сами не </a:t>
            </a:r>
            <a:r>
              <a:rPr lang="ru-RU" sz="1100" dirty="0" err="1" smtClean="0"/>
              <a:t>прибе-гали</a:t>
            </a:r>
            <a:r>
              <a:rPr lang="ru-RU" sz="1100" dirty="0" smtClean="0"/>
              <a:t> </a:t>
            </a:r>
            <a:r>
              <a:rPr lang="ru-RU" sz="1100" dirty="0"/>
              <a:t>к заимствованиями у </a:t>
            </a:r>
            <a:r>
              <a:rPr lang="ru-RU" sz="1100" dirty="0" smtClean="0"/>
              <a:t>ростовщической </a:t>
            </a:r>
            <a:r>
              <a:rPr lang="ru-RU" sz="1100" dirty="0" err="1" smtClean="0"/>
              <a:t>корпо-рации</a:t>
            </a:r>
            <a:r>
              <a:rPr lang="ru-RU" sz="1100" dirty="0" smtClean="0"/>
              <a:t>, </a:t>
            </a:r>
            <a:r>
              <a:rPr lang="ru-RU" sz="1100" dirty="0"/>
              <a:t>т.е. ростовщики и </a:t>
            </a:r>
            <a:r>
              <a:rPr lang="ru-RU" sz="1100" dirty="0" smtClean="0"/>
              <a:t>заёмщики </a:t>
            </a:r>
            <a:r>
              <a:rPr lang="ru-RU" sz="1100" dirty="0"/>
              <a:t>обворовывают всех прочих.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E748-F4EB-419C-B6D4-5B155FF28CA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1" name="Picture 1" descr="Кирхгоф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01" y="511206"/>
            <a:ext cx="4440295" cy="31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3645480"/>
            <a:ext cx="5436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8800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FF0000"/>
                </a:solidFill>
              </a:rPr>
              <a:t>В кредитно-финансовой системе денег всегда 100 % и они только выражаются в номиналах денежных сумм. Каждая денежная сумма — некая доля от этих 100 %</a:t>
            </a:r>
          </a:p>
          <a:p>
            <a:pPr marL="252000" indent="-28800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FF0000"/>
                </a:solidFill>
              </a:rPr>
              <a:t>Первичный генератор инфляции и разрыва хозяйственных связей в реальном секторе — ссудный процент по кредиту, и прежде всего — ключевая ставка Центробанка.</a:t>
            </a:r>
          </a:p>
          <a:p>
            <a:pPr marL="252000" indent="-288000"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FF0000"/>
                </a:solidFill>
              </a:rPr>
              <a:t>Ссудный процент в кредитно-финансовой системе  государства и полнота государственного суверенитета — несовместимы.</a:t>
            </a:r>
            <a:endParaRPr lang="ru-RU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b030b3f3f903a770e6e0db28f943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502721"/>
            <a:ext cx="3384376" cy="293312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316416" cy="465516"/>
          </a:xfrm>
          <a:prstGeom prst="rect">
            <a:avLst/>
          </a:prstGeom>
          <a:solidFill>
            <a:srgbClr val="40706E"/>
          </a:solidFill>
          <a:ln w="1905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Иерархия потребностей и платёжеспособный спрос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https://facts.net/wp-content/uploads/2023/08/11-extraordinary-facts-about-refraction-1693492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658" y="519522"/>
            <a:ext cx="2966798" cy="20522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496" y="41151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Пирамида </a:t>
            </a:r>
            <a:r>
              <a:rPr lang="ru-RU" sz="1600" dirty="0" err="1" smtClean="0"/>
              <a:t>Маслоу</a:t>
            </a:r>
            <a:r>
              <a:rPr lang="ru-RU" sz="1600" dirty="0" smtClean="0"/>
              <a:t> — иерархия потребностей. </a:t>
            </a:r>
            <a:br>
              <a:rPr lang="ru-RU" sz="1600" dirty="0" smtClean="0"/>
            </a:br>
            <a:r>
              <a:rPr lang="ru-RU" sz="1600" dirty="0" smtClean="0"/>
              <a:t>Реально она обратная: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 нижней части пирамиды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err="1" smtClean="0">
                <a:solidFill>
                  <a:srgbClr val="FF0000"/>
                </a:solidFill>
              </a:rPr>
              <a:t>Маслоу</a:t>
            </a:r>
            <a:r>
              <a:rPr lang="ru-RU" sz="1600" dirty="0" smtClean="0">
                <a:solidFill>
                  <a:srgbClr val="FF0000"/>
                </a:solidFill>
              </a:rPr>
              <a:t> потребности,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объективно более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высокоприоритетные</a:t>
            </a:r>
            <a:r>
              <a:rPr lang="ru-RU" sz="1600" dirty="0" smtClean="0"/>
              <a:t>.        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2629817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Платежеспособный спрос распределяется по специализированным рынкам, «</a:t>
            </a:r>
            <a:r>
              <a:rPr lang="ru-RU" sz="1400" dirty="0" err="1" smtClean="0"/>
              <a:t>преломля-ясь</a:t>
            </a:r>
            <a:r>
              <a:rPr lang="ru-RU" sz="1400" dirty="0" smtClean="0"/>
              <a:t>»  через иерархию потребностей. Это касается как семейного быта, так и </a:t>
            </a:r>
            <a:r>
              <a:rPr lang="ru-RU" sz="1400" dirty="0" err="1" smtClean="0"/>
              <a:t>предпри-ятий</a:t>
            </a:r>
            <a:r>
              <a:rPr lang="ru-RU" sz="1400" dirty="0" smtClean="0"/>
              <a:t> в сфере производства. </a:t>
            </a:r>
          </a:p>
          <a:p>
            <a:r>
              <a:rPr lang="ru-RU" sz="1400" dirty="0" smtClean="0"/>
              <a:t>Поэтому </a:t>
            </a:r>
            <a:r>
              <a:rPr lang="ru-RU" sz="1400" dirty="0" smtClean="0">
                <a:solidFill>
                  <a:srgbClr val="FF0000"/>
                </a:solidFill>
              </a:rPr>
              <a:t>рост номинальных доходов потенциальных покупателей ведёт прежде всего к росту цен на товары, более значимые в их иерархии потребностей, а не к сбыту товаров низких приоритетов в иерархии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27618"/>
            <a:ext cx="5076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Если развитие общества требует производства и сбыта продукции низкоприоритетной в </a:t>
            </a:r>
            <a:r>
              <a:rPr lang="ru-RU" sz="1600" dirty="0" err="1" smtClean="0"/>
              <a:t>сложив-шейся</a:t>
            </a:r>
            <a:r>
              <a:rPr lang="ru-RU" sz="1600" dirty="0" smtClean="0"/>
              <a:t> иерархии — то </a:t>
            </a:r>
            <a:r>
              <a:rPr lang="ru-RU" sz="1600" dirty="0" smtClean="0">
                <a:solidFill>
                  <a:srgbClr val="FF0000"/>
                </a:solidFill>
              </a:rPr>
              <a:t>сбыт продукции, </a:t>
            </a:r>
            <a:r>
              <a:rPr lang="ru-RU" sz="1600" dirty="0" err="1" smtClean="0">
                <a:solidFill>
                  <a:srgbClr val="FF0000"/>
                </a:solidFill>
              </a:rPr>
              <a:t>необходи-мой</a:t>
            </a:r>
            <a:r>
              <a:rPr lang="ru-RU" sz="1600" dirty="0" smtClean="0">
                <a:solidFill>
                  <a:srgbClr val="FF0000"/>
                </a:solidFill>
              </a:rPr>
              <a:t> для развития общества, может быть обеспечен только за счёт адресных субсидий потребителям, а не за счёт общего роста доходов общества  или соответствующих социальных групп.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E748-F4EB-419C-B6D4-5B155FF28C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857367"/>
            <a:ext cx="3312367" cy="3730607"/>
          </a:xfrm>
        </p:spPr>
      </p:pic>
      <p:sp>
        <p:nvSpPr>
          <p:cNvPr id="11" name="TextBox 10"/>
          <p:cNvSpPr txBox="1"/>
          <p:nvPr/>
        </p:nvSpPr>
        <p:spPr>
          <a:xfrm>
            <a:off x="5652120" y="411510"/>
            <a:ext cx="3491879" cy="4278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АКТУАЛЬНЫЙ ВОПРОС:</a:t>
            </a:r>
          </a:p>
          <a:p>
            <a:r>
              <a:rPr lang="en-US" sz="1600" dirty="0" smtClean="0"/>
              <a:t>Q1 </a:t>
            </a:r>
            <a:r>
              <a:rPr lang="ru-RU" sz="1600" dirty="0" smtClean="0"/>
              <a:t>– объём блага, необходимый для развития общества.</a:t>
            </a:r>
          </a:p>
          <a:p>
            <a:r>
              <a:rPr lang="en-US" sz="1600" dirty="0" smtClean="0"/>
              <a:t>C1</a:t>
            </a:r>
            <a:r>
              <a:rPr lang="ru-RU" sz="1600" dirty="0" smtClean="0"/>
              <a:t> – цена блага: </a:t>
            </a:r>
            <a:r>
              <a:rPr lang="ru-RU" sz="1600" i="1" dirty="0" smtClean="0"/>
              <a:t>она ниже порога рентабельности производства блага в объёме </a:t>
            </a:r>
            <a:r>
              <a:rPr lang="en-US" sz="1600" i="1" dirty="0" smtClean="0"/>
              <a:t>Q1</a:t>
            </a:r>
            <a:r>
              <a:rPr lang="ru-RU" sz="1600" i="1" dirty="0" smtClean="0"/>
              <a:t>.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Q</a:t>
            </a:r>
            <a:r>
              <a:rPr lang="ru-RU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– объём блага, заведомо недостаточный для развития общества.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C</a:t>
            </a:r>
            <a:r>
              <a:rPr lang="ru-RU" sz="1600" dirty="0" smtClean="0">
                <a:solidFill>
                  <a:srgbClr val="0070C0"/>
                </a:solidFill>
              </a:rPr>
              <a:t>2 – цена блага, обеспечивающая рентабельность производства блага в объёме </a:t>
            </a:r>
            <a:r>
              <a:rPr lang="en-US" sz="1600" dirty="0" smtClean="0">
                <a:solidFill>
                  <a:srgbClr val="0070C0"/>
                </a:solidFill>
              </a:rPr>
              <a:t>Q</a:t>
            </a:r>
            <a:r>
              <a:rPr lang="ru-RU" sz="1600" dirty="0" smtClean="0">
                <a:solidFill>
                  <a:srgbClr val="0070C0"/>
                </a:solidFill>
              </a:rPr>
              <a:t>2.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ЧТО ДЕЛАТЬ? — Правильный ответ: </a:t>
            </a:r>
            <a:r>
              <a:rPr lang="ru-RU" sz="1600" dirty="0" smtClean="0">
                <a:solidFill>
                  <a:srgbClr val="FF0000"/>
                </a:solidFill>
              </a:rPr>
              <a:t>Перейти к плановой государственно-управляемой социально-ориентированной экономике.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45648"/>
            <a:ext cx="2339752" cy="39703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«Закон спроса </a:t>
            </a:r>
            <a:r>
              <a:rPr lang="ru-RU" sz="1400" dirty="0" smtClean="0"/>
              <a:t>отражает </a:t>
            </a:r>
            <a:r>
              <a:rPr lang="ru-RU" sz="1400" dirty="0"/>
              <a:t>зависимость между </a:t>
            </a:r>
            <a:r>
              <a:rPr lang="ru-RU" sz="1400" dirty="0" err="1" smtClean="0"/>
              <a:t>це-ной</a:t>
            </a:r>
            <a:r>
              <a:rPr lang="ru-RU" sz="1400" dirty="0" smtClean="0"/>
              <a:t> </a:t>
            </a:r>
            <a:r>
              <a:rPr lang="ru-RU" sz="1400" dirty="0"/>
              <a:t>товара и </a:t>
            </a:r>
            <a:r>
              <a:rPr lang="ru-RU" sz="1400" dirty="0" smtClean="0"/>
              <a:t>спросом </a:t>
            </a:r>
            <a:r>
              <a:rPr lang="ru-RU" sz="1400" dirty="0"/>
              <a:t>на него. </a:t>
            </a:r>
            <a:r>
              <a:rPr lang="ru-RU" sz="1400" dirty="0" smtClean="0"/>
              <a:t>Применительно </a:t>
            </a:r>
            <a:r>
              <a:rPr lang="ru-RU" sz="1400" dirty="0"/>
              <a:t>к рынку чистой </a:t>
            </a:r>
            <a:r>
              <a:rPr lang="ru-RU" sz="1400" dirty="0" err="1" smtClean="0"/>
              <a:t>конкурен-ции</a:t>
            </a:r>
            <a:r>
              <a:rPr lang="ru-RU" sz="1400" dirty="0" smtClean="0"/>
              <a:t> данный </a:t>
            </a:r>
            <a:r>
              <a:rPr lang="ru-RU" sz="1400" dirty="0"/>
              <a:t>закон </a:t>
            </a:r>
            <a:r>
              <a:rPr lang="ru-RU" sz="1400" dirty="0" err="1" smtClean="0"/>
              <a:t>трак-тует</a:t>
            </a:r>
            <a:r>
              <a:rPr lang="ru-RU" sz="1400" dirty="0"/>
              <a:t>, что при </a:t>
            </a:r>
            <a:r>
              <a:rPr lang="ru-RU" sz="1400" dirty="0" err="1" smtClean="0"/>
              <a:t>неизменно-сти</a:t>
            </a:r>
            <a:r>
              <a:rPr lang="ru-RU" sz="1400" dirty="0" smtClean="0"/>
              <a:t> </a:t>
            </a:r>
            <a:r>
              <a:rPr lang="ru-RU" sz="1400" dirty="0"/>
              <a:t>всех прочих </a:t>
            </a:r>
            <a:r>
              <a:rPr lang="ru-RU" sz="1400" dirty="0" smtClean="0"/>
              <a:t>условий </a:t>
            </a:r>
            <a:r>
              <a:rPr lang="ru-RU" sz="1400" dirty="0"/>
              <a:t>снижение цены товара </a:t>
            </a:r>
            <a:r>
              <a:rPr lang="ru-RU" sz="1400" dirty="0" smtClean="0"/>
              <a:t>приводит </a:t>
            </a:r>
            <a:r>
              <a:rPr lang="ru-RU" sz="1400" dirty="0"/>
              <a:t>к </a:t>
            </a:r>
            <a:r>
              <a:rPr lang="ru-RU" sz="1400" dirty="0" smtClean="0"/>
              <a:t>возрастанию </a:t>
            </a:r>
            <a:r>
              <a:rPr lang="ru-RU" sz="1400" dirty="0"/>
              <a:t>объёма спроса и </a:t>
            </a:r>
            <a:r>
              <a:rPr lang="ru-RU" sz="1400" dirty="0" err="1" smtClean="0"/>
              <a:t>наобо-рот</a:t>
            </a:r>
            <a:r>
              <a:rPr lang="ru-RU" sz="1400" dirty="0"/>
              <a:t>. Таким образом, </a:t>
            </a:r>
            <a:r>
              <a:rPr lang="ru-RU" sz="1400" dirty="0" err="1" smtClean="0"/>
              <a:t>су-ществует</a:t>
            </a:r>
            <a:r>
              <a:rPr lang="ru-RU" sz="1400" dirty="0" smtClean="0"/>
              <a:t> отрицательная обратная зависимость </a:t>
            </a:r>
            <a:r>
              <a:rPr lang="ru-RU" sz="1400" dirty="0"/>
              <a:t>между </a:t>
            </a:r>
            <a:r>
              <a:rPr lang="ru-RU" sz="1400" dirty="0" smtClean="0"/>
              <a:t>ценой товара </a:t>
            </a:r>
            <a:r>
              <a:rPr lang="ru-RU" sz="1400" dirty="0"/>
              <a:t>и объёмом </a:t>
            </a:r>
            <a:r>
              <a:rPr lang="ru-RU" sz="1400" dirty="0" smtClean="0"/>
              <a:t>спроса </a:t>
            </a:r>
            <a:r>
              <a:rPr lang="ru-RU" sz="1400" dirty="0"/>
              <a:t>на него, которую </a:t>
            </a:r>
            <a:r>
              <a:rPr lang="ru-RU" sz="1400" dirty="0" smtClean="0"/>
              <a:t>называют </a:t>
            </a:r>
            <a:r>
              <a:rPr lang="ru-RU" sz="1400" dirty="0"/>
              <a:t>кривой </a:t>
            </a:r>
            <a:r>
              <a:rPr lang="ru-RU" sz="1400" dirty="0" smtClean="0"/>
              <a:t>спроса». </a:t>
            </a:r>
            <a:r>
              <a:rPr lang="ru-RU" sz="1400" dirty="0" smtClean="0">
                <a:solidFill>
                  <a:srgbClr val="0070C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*</a:t>
            </a:r>
            <a:r>
              <a:rPr lang="ru-RU" sz="1400" dirty="0" smtClean="0">
                <a:solidFill>
                  <a:srgbClr val="0070C0"/>
                </a:solidFill>
              </a:rPr>
              <a:t>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5688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*</a:t>
            </a:r>
            <a:r>
              <a:rPr lang="ru-RU" sz="1400" dirty="0" smtClean="0">
                <a:solidFill>
                  <a:srgbClr val="0070C0"/>
                </a:solidFill>
              </a:rPr>
              <a:t>) Общепринятая трактовка этого графика в учебниках экономической «теории». В данном случае цитируется учебное пособие ИТМО (СПб): Васюхин</a:t>
            </a:r>
            <a:r>
              <a:rPr lang="ru-RU" sz="1400" dirty="0">
                <a:solidFill>
                  <a:srgbClr val="0070C0"/>
                </a:solidFill>
              </a:rPr>
              <a:t> О.В. </a:t>
            </a:r>
            <a:r>
              <a:rPr lang="ru-RU" sz="1400" dirty="0" smtClean="0">
                <a:solidFill>
                  <a:srgbClr val="0070C0"/>
                </a:solidFill>
              </a:rPr>
              <a:t>«</a:t>
            </a:r>
            <a:r>
              <a:rPr lang="ru-RU" sz="1400" dirty="0">
                <a:solidFill>
                  <a:srgbClr val="0070C0"/>
                </a:solidFill>
              </a:rPr>
              <a:t>Основы ценообразования</a:t>
            </a:r>
            <a:r>
              <a:rPr lang="ru-RU" sz="1400" dirty="0" smtClean="0">
                <a:solidFill>
                  <a:srgbClr val="0070C0"/>
                </a:solidFill>
              </a:rPr>
              <a:t>».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411510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Эта картинка есть почти в каждом учебнике экономической «теории»: </a:t>
            </a:r>
            <a:br>
              <a:rPr lang="ru-RU" sz="1400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её общепринятая трактовка несостоятельна.</a:t>
            </a:r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Реальная зависимость: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1005A3"/>
                </a:solidFill>
              </a:rPr>
              <a:t>«Объём предложения блага — цена, обеспечивающая </a:t>
            </a:r>
            <a:r>
              <a:rPr lang="ru-RU" sz="1400" dirty="0" smtClean="0">
                <a:solidFill>
                  <a:srgbClr val="1005A3"/>
                </a:solidFill>
              </a:rPr>
              <a:t/>
            </a:r>
            <a:br>
              <a:rPr lang="ru-RU" sz="1400" dirty="0" smtClean="0">
                <a:solidFill>
                  <a:srgbClr val="1005A3"/>
                </a:solidFill>
              </a:rPr>
            </a:br>
            <a:r>
              <a:rPr lang="ru-RU" sz="1400" dirty="0" smtClean="0">
                <a:solidFill>
                  <a:srgbClr val="1005A3"/>
                </a:solidFill>
              </a:rPr>
              <a:t>его </a:t>
            </a:r>
            <a:r>
              <a:rPr lang="ru-RU" sz="1400" dirty="0">
                <a:solidFill>
                  <a:srgbClr val="1005A3"/>
                </a:solidFill>
              </a:rPr>
              <a:t>полный сбыт».</a:t>
            </a:r>
            <a:endParaRPr lang="ru-RU" sz="1400" dirty="0">
              <a:solidFill>
                <a:srgbClr val="1005A3"/>
              </a:solidFill>
              <a:latin typeface="+mj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8316416" cy="465516"/>
          </a:xfrm>
          <a:prstGeom prst="rect">
            <a:avLst/>
          </a:prstGeom>
          <a:solidFill>
            <a:srgbClr val="40706E"/>
          </a:solidFill>
          <a:ln w="1905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Неразрешимая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задача в либерально-рыночной экономике.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E748-F4EB-419C-B6D4-5B155FF28C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32048"/>
            <a:ext cx="5508104" cy="4731990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ru-RU" sz="1050" b="1" dirty="0" smtClean="0"/>
              <a:t>«Сейчас в вашем министерстве и в Минэкономики активно ведутся разговоры о межотраслевых балансах и в целом попытки реанимировать опыт Госплана СССР на новых основаниях. Это всерьёз? (…)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1050" b="1" dirty="0" smtClean="0"/>
              <a:t>(…) </a:t>
            </a:r>
            <a:r>
              <a:rPr lang="ru-RU" sz="1050" dirty="0" smtClean="0"/>
              <a:t>Госплан реально возможен, когда абсолютно все производство находится в руках государства, а деньги при этом выполняют роль «цемента», позволяющего связать промышленную систему. Даже сейчас государство, если и обладает собственностью или где-то наращивает, причем временно, долю своего присутствия в экономике, стремится к таким рыночным, в общем-то, категориям, как </a:t>
            </a:r>
            <a:r>
              <a:rPr lang="ru-RU" sz="1050" dirty="0" err="1" smtClean="0"/>
              <a:t>сокраще-ние</a:t>
            </a:r>
            <a:r>
              <a:rPr lang="ru-RU" sz="1050" dirty="0" smtClean="0"/>
              <a:t> издержек при реализации </a:t>
            </a:r>
            <a:r>
              <a:rPr lang="ru-RU" sz="1050" dirty="0" err="1" smtClean="0"/>
              <a:t>госконтрактов</a:t>
            </a:r>
            <a:r>
              <a:rPr lang="ru-RU" sz="1050" dirty="0" smtClean="0"/>
              <a:t> и повышение конкурентоспособности своих предприятий.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 smtClean="0"/>
              <a:t>Аспекты </a:t>
            </a:r>
            <a:r>
              <a:rPr lang="ru-RU" sz="1050" dirty="0" err="1" smtClean="0"/>
              <a:t>госплановости</a:t>
            </a:r>
            <a:r>
              <a:rPr lang="ru-RU" sz="1050" dirty="0" smtClean="0"/>
              <a:t>, которые вы сейчас можете видеть в тех или иных действиях или решениях, — тактические быстрые меры, которые дают возможность </a:t>
            </a:r>
            <a:r>
              <a:rPr lang="ru-RU" sz="1050" dirty="0" err="1" smtClean="0"/>
              <a:t>останавли-вать</a:t>
            </a:r>
            <a:r>
              <a:rPr lang="ru-RU" sz="1050" dirty="0" smtClean="0"/>
              <a:t> </a:t>
            </a:r>
            <a:r>
              <a:rPr lang="ru-RU" sz="1050" dirty="0" smtClean="0">
                <a:solidFill>
                  <a:srgbClr val="FF0000"/>
                </a:solidFill>
              </a:rPr>
              <a:t>негативное развитие событий </a:t>
            </a:r>
            <a:r>
              <a:rPr lang="en-US" sz="1050" dirty="0" smtClean="0">
                <a:solidFill>
                  <a:srgbClr val="FF0000"/>
                </a:solidFill>
              </a:rPr>
              <a:t>&lt;</a:t>
            </a:r>
            <a:r>
              <a:rPr lang="ru-RU" sz="1050" dirty="0" smtClean="0">
                <a:solidFill>
                  <a:srgbClr val="FF0000"/>
                </a:solidFill>
              </a:rPr>
              <a:t>порожденное рыночным либерализмом: наш комментарий</a:t>
            </a:r>
            <a:r>
              <a:rPr lang="en-US" sz="1050" dirty="0" smtClean="0">
                <a:solidFill>
                  <a:srgbClr val="FF0000"/>
                </a:solidFill>
              </a:rPr>
              <a:t>&gt;</a:t>
            </a:r>
            <a:r>
              <a:rPr lang="ru-RU" sz="1050" dirty="0" smtClean="0"/>
              <a:t> на коротком треке и выигрывать время для ВЫРАБОТКИ СИСТЕМ-НЫХ, но при этом РЫНОЧНЫХ РЕШЕНИЙ» (Из интервью </a:t>
            </a:r>
            <a:r>
              <a:rPr lang="ru-RU" sz="1050" dirty="0" smtClean="0">
                <a:solidFill>
                  <a:srgbClr val="FF0000"/>
                </a:solidFill>
              </a:rPr>
              <a:t>ещё 2022 г.</a:t>
            </a:r>
            <a:r>
              <a:rPr lang="ru-RU" sz="1050" dirty="0" smtClean="0"/>
              <a:t>  </a:t>
            </a:r>
            <a:r>
              <a:rPr lang="ru-RU" sz="1050" dirty="0" err="1" smtClean="0"/>
              <a:t>Д.В.Мантурова</a:t>
            </a:r>
            <a:r>
              <a:rPr lang="ru-RU" sz="1050" dirty="0" smtClean="0"/>
              <a:t> — зампред правительства, министра промышленности и торговли РФ «Коммерсанту» </a:t>
            </a:r>
            <a:r>
              <a:rPr lang="ru-RU" sz="1050" b="1" dirty="0" smtClean="0"/>
              <a:t>«Очень надеюсь, что сегодняшняя ситуация </a:t>
            </a:r>
            <a:r>
              <a:rPr lang="ru-RU" sz="1050" b="1" dirty="0" err="1" smtClean="0"/>
              <a:t>подейству-ет</a:t>
            </a:r>
            <a:r>
              <a:rPr lang="ru-RU" sz="1050" b="1" dirty="0" smtClean="0"/>
              <a:t> отрезвляюще») — </a:t>
            </a:r>
            <a:r>
              <a:rPr lang="ru-RU" sz="1050" dirty="0" smtClean="0"/>
              <a:t>НО НЕ ПОДЕЙСТВОВАЛА: не поумнели, жизненно </a:t>
            </a:r>
            <a:r>
              <a:rPr lang="ru-RU" sz="1050" dirty="0" err="1" smtClean="0"/>
              <a:t>состоя-тельные</a:t>
            </a:r>
            <a:r>
              <a:rPr lang="ru-RU" sz="1050" dirty="0" smtClean="0"/>
              <a:t> знания не освоили и осваивать не собираются…</a:t>
            </a:r>
            <a:endParaRPr lang="ru-RU" sz="105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 smtClean="0">
                <a:solidFill>
                  <a:srgbClr val="1005A3"/>
                </a:solidFill>
              </a:rPr>
              <a:t>Зам главы правительства РФ и министр промышленности и торговли не понимает, что</a:t>
            </a:r>
            <a:r>
              <a:rPr lang="ru-RU" sz="1050" dirty="0" smtClean="0">
                <a:solidFill>
                  <a:srgbClr val="FF0000"/>
                </a:solidFill>
              </a:rPr>
              <a:t> «СИСТЕМНЫЕ РЫНОЧНЫЕ РЕШЕНИЯ» — ЭТО ЗДАНИЕ ГОСУДАРСТВОМ СТРУКТУРЫ БЛОКА «В» («ДОБАВЛЕННОЙ СТОИМОСТИ») И НОРМАТИВОВ ПЛАТЕЖЕЙ, ПО ВСЕМ ПОЗИЦИЯМ НОМЕНКЛАТУРЫ, ЗАДАЮЩЕЙ СТРУКТУРУ БЛОКА «В». </a:t>
            </a:r>
            <a:r>
              <a:rPr lang="ru-RU" sz="1050" dirty="0" smtClean="0">
                <a:solidFill>
                  <a:srgbClr val="1005A3"/>
                </a:solidFill>
              </a:rPr>
              <a:t>Для успеха системных рыночных решений экономического </a:t>
            </a:r>
            <a:r>
              <a:rPr lang="ru-RU" sz="1050" dirty="0" err="1" smtClean="0">
                <a:solidFill>
                  <a:srgbClr val="1005A3"/>
                </a:solidFill>
              </a:rPr>
              <a:t>обеспече-ния</a:t>
            </a:r>
            <a:r>
              <a:rPr lang="ru-RU" sz="1050" dirty="0" smtClean="0">
                <a:solidFill>
                  <a:srgbClr val="1005A3"/>
                </a:solidFill>
              </a:rPr>
              <a:t> политики государства требуется анализировать и проектировать межотраслевые и межрегиональные балансы продуктообмена и финансового обмена, экспортно-импортные балансы государства и отраслей. А для этого нужен Госплан.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050" dirty="0" smtClean="0">
                <a:solidFill>
                  <a:srgbClr val="FF0000"/>
                </a:solidFill>
              </a:rPr>
              <a:t>ЭКОНОМИЧЕСКАЯ ПОЛИТИКА БЕЗ ГОСПЛАНА В УСЛОВИЯХ «ГИБРИДНОЙ ВОЙНЫ» ПРОТИВ РОССИИ — АНАЛОГ ВЕДЕНИЯ  ВОЙНЫ БЕЗ ГЕНШТАБА.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88D-037F-47D2-A8C4-7937A4EC5F17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35497" y="411510"/>
            <a:ext cx="3607234" cy="4392488"/>
            <a:chOff x="852" y="7480"/>
            <a:chExt cx="6871" cy="7584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852" y="7480"/>
              <a:ext cx="6871" cy="74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852" y="7720"/>
              <a:ext cx="6186" cy="6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908" tIns="45954" rIns="91908" bIns="4595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Продуктообмен и стоимостной баланс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Picture 5" descr="Таблица 6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" y="8467"/>
              <a:ext cx="6840" cy="6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35496" y="-20538"/>
            <a:ext cx="8568952" cy="465516"/>
          </a:xfrm>
          <a:prstGeom prst="rect">
            <a:avLst/>
          </a:prstGeom>
          <a:solidFill>
            <a:srgbClr val="40706E"/>
          </a:solidFill>
          <a:ln w="1905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Диагноз: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«Диктатура чиновников-недоучек»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— академик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Р.И.Нигматулин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прав…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3312</TotalTime>
  <Words>4647</Words>
  <Application>Microsoft Office PowerPoint</Application>
  <PresentationFormat>Экран (16:9)</PresentationFormat>
  <Paragraphs>231</Paragraphs>
  <Slides>27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Городская</vt:lpstr>
      <vt:lpstr>Документ</vt:lpstr>
      <vt:lpstr>Институт семьи и дети —  решающий фактор развития общества, возрождения России и  преображения глобальной цивилизации</vt:lpstr>
      <vt:lpstr>Слайд 2</vt:lpstr>
      <vt:lpstr>Слайд 3</vt:lpstr>
      <vt:lpstr> Надо соотносить одно с другим  с общенаучных методологических позиций: </vt:lpstr>
      <vt:lpstr>Генератором проблем является буржуазный либерализм и либерально-рыночная экономическая модель, которым власть РФ тупо верна на протяжении десятилетий.</vt:lpstr>
      <vt:lpstr>Кредитно-финансовая система — анализ на основе правил Кирхгофа, которые все учили в школе.</vt:lpstr>
      <vt:lpstr>Слайд 7</vt:lpstr>
      <vt:lpstr>Слайд 8</vt:lpstr>
      <vt:lpstr>Слайд 9</vt:lpstr>
      <vt:lpstr>Слайд 10</vt:lpstr>
      <vt:lpstr>Межотраслевые балансы в долгосрочном моделировании развития экономики.</vt:lpstr>
      <vt:lpstr>Самодовольной государственной власти РФ при наличии уймы проблем — знания, позволяющие их разрешить и профилактировать, не нужны…</vt:lpstr>
      <vt:lpstr>Институт семьи и дети —  решающий фактор развития общества, возрождения России и  преображения глобальной цивилизации</vt:lpstr>
      <vt:lpstr>Слайд 14</vt:lpstr>
      <vt:lpstr>Слайд 15</vt:lpstr>
      <vt:lpstr>Слайд 16</vt:lpstr>
      <vt:lpstr>Слайд 17</vt:lpstr>
      <vt:lpstr>Типология культур, рассматриваемых как информационно-алгоритмические системы.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семьи и дети — решающий фактор развития общества</dc:title>
  <dc:creator>Профессор</dc:creator>
  <cp:lastModifiedBy>Профессор</cp:lastModifiedBy>
  <cp:revision>219</cp:revision>
  <dcterms:created xsi:type="dcterms:W3CDTF">2026-03-10T06:57:36Z</dcterms:created>
  <dcterms:modified xsi:type="dcterms:W3CDTF">2026-03-13T07:58:38Z</dcterms:modified>
</cp:coreProperties>
</file>